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trictFirstAndLastChars="0" saveSubsetFonts="1" autoCompressPictures="0">
  <p:sldMasterIdLst>
    <p:sldMasterId id="2147483660" r:id="rId1"/>
  </p:sldMasterIdLst>
  <p:notesMasterIdLst>
    <p:notesMasterId r:id="rId24"/>
  </p:notesMasterIdLst>
  <p:handoutMasterIdLst>
    <p:handoutMasterId r:id="rId25"/>
  </p:handoutMasterIdLst>
  <p:sldIdLst>
    <p:sldId id="374" r:id="rId2"/>
    <p:sldId id="371" r:id="rId3"/>
    <p:sldId id="375" r:id="rId4"/>
    <p:sldId id="395" r:id="rId5"/>
    <p:sldId id="393" r:id="rId6"/>
    <p:sldId id="376" r:id="rId7"/>
    <p:sldId id="394" r:id="rId8"/>
    <p:sldId id="378" r:id="rId9"/>
    <p:sldId id="379" r:id="rId10"/>
    <p:sldId id="399" r:id="rId11"/>
    <p:sldId id="380" r:id="rId12"/>
    <p:sldId id="381" r:id="rId13"/>
    <p:sldId id="382" r:id="rId14"/>
    <p:sldId id="383" r:id="rId15"/>
    <p:sldId id="396" r:id="rId16"/>
    <p:sldId id="384" r:id="rId17"/>
    <p:sldId id="386" r:id="rId18"/>
    <p:sldId id="387" r:id="rId19"/>
    <p:sldId id="397" r:id="rId20"/>
    <p:sldId id="392" r:id="rId21"/>
    <p:sldId id="400" r:id="rId22"/>
    <p:sldId id="370" r:id="rId2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52525"/>
    <a:srgbClr val="232323"/>
    <a:srgbClr val="2E6378"/>
    <a:srgbClr val="3A8090"/>
    <a:srgbClr val="373737"/>
    <a:srgbClr val="7F7F7F"/>
    <a:srgbClr val="3A6F8F"/>
    <a:srgbClr val="14A7D9"/>
    <a:srgbClr val="D8D2C9"/>
    <a:srgbClr val="68BA2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577" autoAdjust="0"/>
    <p:restoredTop sz="75323" autoAdjust="0"/>
  </p:normalViewPr>
  <p:slideViewPr>
    <p:cSldViewPr snapToGrid="0" snapToObjects="1">
      <p:cViewPr varScale="1">
        <p:scale>
          <a:sx n="50" d="100"/>
          <a:sy n="50" d="100"/>
        </p:scale>
        <p:origin x="1704" y="2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200" d="100"/>
        <a:sy n="200" d="100"/>
      </p:scale>
      <p:origin x="0" y="0"/>
    </p:cViewPr>
  </p:sorterViewPr>
  <p:notesViewPr>
    <p:cSldViewPr snapToGrid="0" snapToObjects="1">
      <p:cViewPr varScale="1">
        <p:scale>
          <a:sx n="114" d="100"/>
          <a:sy n="114" d="100"/>
        </p:scale>
        <p:origin x="4608" y="17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8FD044F4-70AF-C940-B019-768A5AED9A6B}" type="datetimeFigureOut">
              <a:rPr lang="en-US" smtClean="0"/>
              <a:t>3/26/2021</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6802E89E-B88D-254D-8F65-ECCF6158E63F}" type="slidenum">
              <a:rPr lang="en-US" smtClean="0"/>
              <a:t>‹#›</a:t>
            </a:fld>
            <a:endParaRPr lang="en-US"/>
          </a:p>
        </p:txBody>
      </p:sp>
    </p:spTree>
    <p:extLst>
      <p:ext uri="{BB962C8B-B14F-4D97-AF65-F5344CB8AC3E}">
        <p14:creationId xmlns:p14="http://schemas.microsoft.com/office/powerpoint/2010/main" val="19817348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90860C64-9F59-9848-BDA2-5D9081B04D0E}" type="datetimeFigureOut">
              <a:rPr lang="en-US" smtClean="0"/>
              <a:t>3/26/2021</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88CEFDD8-8A58-AD43-83F9-DEC85F94FF01}" type="slidenum">
              <a:rPr lang="en-US" smtClean="0"/>
              <a:t>‹#›</a:t>
            </a:fld>
            <a:endParaRPr lang="en-US"/>
          </a:p>
        </p:txBody>
      </p:sp>
    </p:spTree>
    <p:extLst>
      <p:ext uri="{BB962C8B-B14F-4D97-AF65-F5344CB8AC3E}">
        <p14:creationId xmlns:p14="http://schemas.microsoft.com/office/powerpoint/2010/main" val="8546873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b="1" dirty="0"/>
          </a:p>
        </p:txBody>
      </p:sp>
      <p:sp>
        <p:nvSpPr>
          <p:cNvPr id="4" name="Slide Number Placeholder 3"/>
          <p:cNvSpPr>
            <a:spLocks noGrp="1"/>
          </p:cNvSpPr>
          <p:nvPr>
            <p:ph type="sldNum" sz="quarter" idx="5"/>
          </p:nvPr>
        </p:nvSpPr>
        <p:spPr/>
        <p:txBody>
          <a:bodyPr/>
          <a:lstStyle/>
          <a:p>
            <a:fld id="{88CEFDD8-8A58-AD43-83F9-DEC85F94FF01}" type="slidenum">
              <a:rPr lang="en-US" smtClean="0"/>
              <a:t>0</a:t>
            </a:fld>
            <a:endParaRPr lang="en-US"/>
          </a:p>
        </p:txBody>
      </p:sp>
    </p:spTree>
    <p:extLst>
      <p:ext uri="{BB962C8B-B14F-4D97-AF65-F5344CB8AC3E}">
        <p14:creationId xmlns:p14="http://schemas.microsoft.com/office/powerpoint/2010/main" val="22031386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88CEFDD8-8A58-AD43-83F9-DEC85F94FF01}" type="slidenum">
              <a:rPr lang="en-US" smtClean="0"/>
              <a:t>9</a:t>
            </a:fld>
            <a:endParaRPr lang="en-US"/>
          </a:p>
        </p:txBody>
      </p:sp>
    </p:spTree>
    <p:extLst>
      <p:ext uri="{BB962C8B-B14F-4D97-AF65-F5344CB8AC3E}">
        <p14:creationId xmlns:p14="http://schemas.microsoft.com/office/powerpoint/2010/main" val="30491097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88CEFDD8-8A58-AD43-83F9-DEC85F94FF01}" type="slidenum">
              <a:rPr lang="en-US" smtClean="0"/>
              <a:t>10</a:t>
            </a:fld>
            <a:endParaRPr lang="en-US"/>
          </a:p>
        </p:txBody>
      </p:sp>
    </p:spTree>
    <p:extLst>
      <p:ext uri="{BB962C8B-B14F-4D97-AF65-F5344CB8AC3E}">
        <p14:creationId xmlns:p14="http://schemas.microsoft.com/office/powerpoint/2010/main" val="14863244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b="1" dirty="0"/>
          </a:p>
        </p:txBody>
      </p:sp>
      <p:sp>
        <p:nvSpPr>
          <p:cNvPr id="4" name="Slide Number Placeholder 3"/>
          <p:cNvSpPr>
            <a:spLocks noGrp="1"/>
          </p:cNvSpPr>
          <p:nvPr>
            <p:ph type="sldNum" sz="quarter" idx="5"/>
          </p:nvPr>
        </p:nvSpPr>
        <p:spPr/>
        <p:txBody>
          <a:bodyPr/>
          <a:lstStyle/>
          <a:p>
            <a:fld id="{88CEFDD8-8A58-AD43-83F9-DEC85F94FF01}" type="slidenum">
              <a:rPr lang="en-US" smtClean="0"/>
              <a:t>11</a:t>
            </a:fld>
            <a:endParaRPr lang="en-US"/>
          </a:p>
        </p:txBody>
      </p:sp>
    </p:spTree>
    <p:extLst>
      <p:ext uri="{BB962C8B-B14F-4D97-AF65-F5344CB8AC3E}">
        <p14:creationId xmlns:p14="http://schemas.microsoft.com/office/powerpoint/2010/main" val="1064028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88CEFDD8-8A58-AD43-83F9-DEC85F94FF01}" type="slidenum">
              <a:rPr lang="en-US" smtClean="0"/>
              <a:t>12</a:t>
            </a:fld>
            <a:endParaRPr lang="en-US"/>
          </a:p>
        </p:txBody>
      </p:sp>
    </p:spTree>
    <p:extLst>
      <p:ext uri="{BB962C8B-B14F-4D97-AF65-F5344CB8AC3E}">
        <p14:creationId xmlns:p14="http://schemas.microsoft.com/office/powerpoint/2010/main" val="37923232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88CEFDD8-8A58-AD43-83F9-DEC85F94FF01}" type="slidenum">
              <a:rPr lang="en-US" smtClean="0"/>
              <a:t>13</a:t>
            </a:fld>
            <a:endParaRPr lang="en-US"/>
          </a:p>
        </p:txBody>
      </p:sp>
    </p:spTree>
    <p:extLst>
      <p:ext uri="{BB962C8B-B14F-4D97-AF65-F5344CB8AC3E}">
        <p14:creationId xmlns:p14="http://schemas.microsoft.com/office/powerpoint/2010/main" val="66604494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88CEFDD8-8A58-AD43-83F9-DEC85F94FF01}" type="slidenum">
              <a:rPr lang="en-US" smtClean="0"/>
              <a:t>14</a:t>
            </a:fld>
            <a:endParaRPr lang="en-US"/>
          </a:p>
        </p:txBody>
      </p:sp>
    </p:spTree>
    <p:extLst>
      <p:ext uri="{BB962C8B-B14F-4D97-AF65-F5344CB8AC3E}">
        <p14:creationId xmlns:p14="http://schemas.microsoft.com/office/powerpoint/2010/main" val="327083961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88CEFDD8-8A58-AD43-83F9-DEC85F94FF01}" type="slidenum">
              <a:rPr lang="en-US" smtClean="0"/>
              <a:t>15</a:t>
            </a:fld>
            <a:endParaRPr lang="en-US"/>
          </a:p>
        </p:txBody>
      </p:sp>
    </p:spTree>
    <p:extLst>
      <p:ext uri="{BB962C8B-B14F-4D97-AF65-F5344CB8AC3E}">
        <p14:creationId xmlns:p14="http://schemas.microsoft.com/office/powerpoint/2010/main" val="215096386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88CEFDD8-8A58-AD43-83F9-DEC85F94FF01}" type="slidenum">
              <a:rPr lang="en-US" smtClean="0"/>
              <a:t>16</a:t>
            </a:fld>
            <a:endParaRPr lang="en-US"/>
          </a:p>
        </p:txBody>
      </p:sp>
    </p:spTree>
    <p:extLst>
      <p:ext uri="{BB962C8B-B14F-4D97-AF65-F5344CB8AC3E}">
        <p14:creationId xmlns:p14="http://schemas.microsoft.com/office/powerpoint/2010/main" val="31627079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88CEFDD8-8A58-AD43-83F9-DEC85F94FF01}" type="slidenum">
              <a:rPr lang="en-US" smtClean="0"/>
              <a:t>17</a:t>
            </a:fld>
            <a:endParaRPr lang="en-US"/>
          </a:p>
        </p:txBody>
      </p:sp>
    </p:spTree>
    <p:extLst>
      <p:ext uri="{BB962C8B-B14F-4D97-AF65-F5344CB8AC3E}">
        <p14:creationId xmlns:p14="http://schemas.microsoft.com/office/powerpoint/2010/main" val="390365770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88CEFDD8-8A58-AD43-83F9-DEC85F94FF01}" type="slidenum">
              <a:rPr lang="en-US" smtClean="0"/>
              <a:t>18</a:t>
            </a:fld>
            <a:endParaRPr lang="en-US"/>
          </a:p>
        </p:txBody>
      </p:sp>
    </p:spTree>
    <p:extLst>
      <p:ext uri="{BB962C8B-B14F-4D97-AF65-F5344CB8AC3E}">
        <p14:creationId xmlns:p14="http://schemas.microsoft.com/office/powerpoint/2010/main" val="35690995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8CEFDD8-8A58-AD43-83F9-DEC85F94FF01}" type="slidenum">
              <a:rPr lang="en-US" smtClean="0"/>
              <a:t>1</a:t>
            </a:fld>
            <a:endParaRPr lang="en-US"/>
          </a:p>
        </p:txBody>
      </p:sp>
    </p:spTree>
    <p:extLst>
      <p:ext uri="{BB962C8B-B14F-4D97-AF65-F5344CB8AC3E}">
        <p14:creationId xmlns:p14="http://schemas.microsoft.com/office/powerpoint/2010/main" val="100659947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8CEFDD8-8A58-AD43-83F9-DEC85F94FF01}" type="slidenum">
              <a:rPr lang="en-US" smtClean="0"/>
              <a:t>19</a:t>
            </a:fld>
            <a:endParaRPr lang="en-US"/>
          </a:p>
        </p:txBody>
      </p:sp>
    </p:spTree>
    <p:extLst>
      <p:ext uri="{BB962C8B-B14F-4D97-AF65-F5344CB8AC3E}">
        <p14:creationId xmlns:p14="http://schemas.microsoft.com/office/powerpoint/2010/main" val="214270152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b="1" dirty="0"/>
          </a:p>
        </p:txBody>
      </p:sp>
      <p:sp>
        <p:nvSpPr>
          <p:cNvPr id="4" name="Slide Number Placeholder 3"/>
          <p:cNvSpPr>
            <a:spLocks noGrp="1"/>
          </p:cNvSpPr>
          <p:nvPr>
            <p:ph type="sldNum" sz="quarter" idx="5"/>
          </p:nvPr>
        </p:nvSpPr>
        <p:spPr/>
        <p:txBody>
          <a:bodyPr/>
          <a:lstStyle/>
          <a:p>
            <a:fld id="{88CEFDD8-8A58-AD43-83F9-DEC85F94FF01}" type="slidenum">
              <a:rPr lang="en-US" smtClean="0"/>
              <a:t>20</a:t>
            </a:fld>
            <a:endParaRPr lang="en-US"/>
          </a:p>
        </p:txBody>
      </p:sp>
    </p:spTree>
    <p:extLst>
      <p:ext uri="{BB962C8B-B14F-4D97-AF65-F5344CB8AC3E}">
        <p14:creationId xmlns:p14="http://schemas.microsoft.com/office/powerpoint/2010/main" val="39092440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88CEFDD8-8A58-AD43-83F9-DEC85F94FF01}" type="slidenum">
              <a:rPr lang="en-US" smtClean="0"/>
              <a:t>2</a:t>
            </a:fld>
            <a:endParaRPr lang="en-US"/>
          </a:p>
        </p:txBody>
      </p:sp>
    </p:spTree>
    <p:extLst>
      <p:ext uri="{BB962C8B-B14F-4D97-AF65-F5344CB8AC3E}">
        <p14:creationId xmlns:p14="http://schemas.microsoft.com/office/powerpoint/2010/main" val="29579141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88CEFDD8-8A58-AD43-83F9-DEC85F94FF01}" type="slidenum">
              <a:rPr lang="en-US" smtClean="0"/>
              <a:t>3</a:t>
            </a:fld>
            <a:endParaRPr lang="en-US"/>
          </a:p>
        </p:txBody>
      </p:sp>
    </p:spTree>
    <p:extLst>
      <p:ext uri="{BB962C8B-B14F-4D97-AF65-F5344CB8AC3E}">
        <p14:creationId xmlns:p14="http://schemas.microsoft.com/office/powerpoint/2010/main" val="41307148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88CEFDD8-8A58-AD43-83F9-DEC85F94FF01}" type="slidenum">
              <a:rPr lang="en-US" smtClean="0"/>
              <a:t>4</a:t>
            </a:fld>
            <a:endParaRPr lang="en-US"/>
          </a:p>
        </p:txBody>
      </p:sp>
    </p:spTree>
    <p:extLst>
      <p:ext uri="{BB962C8B-B14F-4D97-AF65-F5344CB8AC3E}">
        <p14:creationId xmlns:p14="http://schemas.microsoft.com/office/powerpoint/2010/main" val="18439436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88CEFDD8-8A58-AD43-83F9-DEC85F94FF01}" type="slidenum">
              <a:rPr lang="en-US" smtClean="0"/>
              <a:t>5</a:t>
            </a:fld>
            <a:endParaRPr lang="en-US"/>
          </a:p>
        </p:txBody>
      </p:sp>
    </p:spTree>
    <p:extLst>
      <p:ext uri="{BB962C8B-B14F-4D97-AF65-F5344CB8AC3E}">
        <p14:creationId xmlns:p14="http://schemas.microsoft.com/office/powerpoint/2010/main" val="34397509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CA" dirty="0"/>
          </a:p>
        </p:txBody>
      </p:sp>
      <p:sp>
        <p:nvSpPr>
          <p:cNvPr id="4" name="Slide Number Placeholder 3"/>
          <p:cNvSpPr>
            <a:spLocks noGrp="1"/>
          </p:cNvSpPr>
          <p:nvPr>
            <p:ph type="sldNum" sz="quarter" idx="5"/>
          </p:nvPr>
        </p:nvSpPr>
        <p:spPr/>
        <p:txBody>
          <a:bodyPr/>
          <a:lstStyle/>
          <a:p>
            <a:fld id="{88CEFDD8-8A58-AD43-83F9-DEC85F94FF01}" type="slidenum">
              <a:rPr lang="en-US" smtClean="0"/>
              <a:t>6</a:t>
            </a:fld>
            <a:endParaRPr lang="en-US"/>
          </a:p>
        </p:txBody>
      </p:sp>
    </p:spTree>
    <p:extLst>
      <p:ext uri="{BB962C8B-B14F-4D97-AF65-F5344CB8AC3E}">
        <p14:creationId xmlns:p14="http://schemas.microsoft.com/office/powerpoint/2010/main" val="26565967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88CEFDD8-8A58-AD43-83F9-DEC85F94FF01}" type="slidenum">
              <a:rPr lang="en-US" smtClean="0"/>
              <a:t>7</a:t>
            </a:fld>
            <a:endParaRPr lang="en-US"/>
          </a:p>
        </p:txBody>
      </p:sp>
    </p:spTree>
    <p:extLst>
      <p:ext uri="{BB962C8B-B14F-4D97-AF65-F5344CB8AC3E}">
        <p14:creationId xmlns:p14="http://schemas.microsoft.com/office/powerpoint/2010/main" val="32819519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8CEFDD8-8A58-AD43-83F9-DEC85F94FF01}" type="slidenum">
              <a:rPr lang="en-US" smtClean="0"/>
              <a:t>8</a:t>
            </a:fld>
            <a:endParaRPr lang="en-US"/>
          </a:p>
        </p:txBody>
      </p:sp>
    </p:spTree>
    <p:extLst>
      <p:ext uri="{BB962C8B-B14F-4D97-AF65-F5344CB8AC3E}">
        <p14:creationId xmlns:p14="http://schemas.microsoft.com/office/powerpoint/2010/main" val="155695057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g"/><Relationship Id="rId1" Type="http://schemas.openxmlformats.org/officeDocument/2006/relationships/slideMaster" Target="../slideMasters/slideMaster1.xml"/><Relationship Id="rId4" Type="http://schemas.openxmlformats.org/officeDocument/2006/relationships/image" Target="../media/image4.sv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5727704"/>
            <a:ext cx="9144000" cy="1199311"/>
          </a:xfrm>
          <a:prstGeom prst="rect">
            <a:avLst/>
          </a:prstGeom>
        </p:spPr>
      </p:pic>
      <p:sp>
        <p:nvSpPr>
          <p:cNvPr id="2" name="Title 1"/>
          <p:cNvSpPr>
            <a:spLocks noGrp="1"/>
          </p:cNvSpPr>
          <p:nvPr>
            <p:ph type="ctrTitle" hasCustomPrompt="1"/>
          </p:nvPr>
        </p:nvSpPr>
        <p:spPr>
          <a:xfrm>
            <a:off x="863600" y="2168529"/>
            <a:ext cx="7740651" cy="1805577"/>
          </a:xfrm>
        </p:spPr>
        <p:txBody>
          <a:bodyPr anchor="t" anchorCtr="0">
            <a:noAutofit/>
          </a:bodyPr>
          <a:lstStyle>
            <a:lvl1pPr algn="l">
              <a:defRPr sz="2400" baseline="0">
                <a:solidFill>
                  <a:srgbClr val="2E6378"/>
                </a:solidFill>
              </a:defRPr>
            </a:lvl1pPr>
          </a:lstStyle>
          <a:p>
            <a:r>
              <a:rPr lang="en-US" dirty="0"/>
              <a:t>Presentation Title</a:t>
            </a:r>
          </a:p>
        </p:txBody>
      </p:sp>
      <p:sp>
        <p:nvSpPr>
          <p:cNvPr id="3" name="Subtitle 2"/>
          <p:cNvSpPr>
            <a:spLocks noGrp="1"/>
          </p:cNvSpPr>
          <p:nvPr>
            <p:ph type="subTitle" idx="1" hasCustomPrompt="1"/>
          </p:nvPr>
        </p:nvSpPr>
        <p:spPr>
          <a:xfrm>
            <a:off x="863601" y="4886484"/>
            <a:ext cx="7740650" cy="390982"/>
          </a:xfrm>
          <a:prstGeom prst="rect">
            <a:avLst/>
          </a:prstGeom>
        </p:spPr>
        <p:txBody>
          <a:bodyPr lIns="0" tIns="0" rIns="0" bIns="0"/>
          <a:lstStyle>
            <a:lvl1pPr marL="0" indent="0" algn="l">
              <a:buNone/>
              <a:defRPr sz="1400">
                <a:solidFill>
                  <a:srgbClr val="2E6378"/>
                </a:solidFill>
                <a:latin typeface="Verdana" charset="0"/>
                <a:ea typeface="Verdana" charset="0"/>
                <a:cs typeface="Verdana" charset="0"/>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dirty="0"/>
              <a:t>Month xx, 20xx</a:t>
            </a:r>
          </a:p>
        </p:txBody>
      </p:sp>
      <p:sp>
        <p:nvSpPr>
          <p:cNvPr id="10" name="Text Placeholder 9"/>
          <p:cNvSpPr>
            <a:spLocks noGrp="1"/>
          </p:cNvSpPr>
          <p:nvPr>
            <p:ph type="body" sz="quarter" idx="12" hasCustomPrompt="1"/>
          </p:nvPr>
        </p:nvSpPr>
        <p:spPr>
          <a:xfrm>
            <a:off x="863599" y="4071209"/>
            <a:ext cx="7740650" cy="718177"/>
          </a:xfrm>
          <a:prstGeom prst="rect">
            <a:avLst/>
          </a:prstGeom>
        </p:spPr>
        <p:txBody>
          <a:bodyPr lIns="0" tIns="0" rIns="0" bIns="0"/>
          <a:lstStyle>
            <a:lvl1pPr marL="0" indent="0">
              <a:lnSpc>
                <a:spcPts val="1900"/>
              </a:lnSpc>
              <a:buFontTx/>
              <a:buNone/>
              <a:defRPr sz="1600">
                <a:solidFill>
                  <a:srgbClr val="232323"/>
                </a:solidFill>
                <a:latin typeface="Verdana" charset="0"/>
                <a:ea typeface="Verdana" charset="0"/>
                <a:cs typeface="Verdana" charset="0"/>
              </a:defRPr>
            </a:lvl1pPr>
            <a:lvl2pPr marL="457189" indent="0">
              <a:buFontTx/>
              <a:buNone/>
              <a:defRPr sz="2000">
                <a:solidFill>
                  <a:srgbClr val="717073"/>
                </a:solidFill>
              </a:defRPr>
            </a:lvl2pPr>
            <a:lvl3pPr marL="914377" indent="0">
              <a:buFontTx/>
              <a:buNone/>
              <a:defRPr sz="2000">
                <a:solidFill>
                  <a:srgbClr val="717073"/>
                </a:solidFill>
              </a:defRPr>
            </a:lvl3pPr>
            <a:lvl4pPr marL="1371566" indent="0">
              <a:buFontTx/>
              <a:buNone/>
              <a:defRPr sz="2000">
                <a:solidFill>
                  <a:srgbClr val="717073"/>
                </a:solidFill>
              </a:defRPr>
            </a:lvl4pPr>
            <a:lvl5pPr marL="1828754" indent="0">
              <a:buFontTx/>
              <a:buNone/>
              <a:defRPr sz="2000">
                <a:solidFill>
                  <a:srgbClr val="717073"/>
                </a:solidFill>
              </a:defRPr>
            </a:lvl5pPr>
          </a:lstStyle>
          <a:p>
            <a:pPr lvl="0"/>
            <a:r>
              <a:rPr lang="en-US" dirty="0"/>
              <a:t>Presentation subtitle</a:t>
            </a:r>
          </a:p>
        </p:txBody>
      </p:sp>
      <p:sp>
        <p:nvSpPr>
          <p:cNvPr id="6" name="Footer Placeholder 5"/>
          <p:cNvSpPr>
            <a:spLocks noGrp="1"/>
          </p:cNvSpPr>
          <p:nvPr>
            <p:ph type="ftr" sz="quarter" idx="13"/>
          </p:nvPr>
        </p:nvSpPr>
        <p:spPr>
          <a:xfrm>
            <a:off x="863601" y="6356354"/>
            <a:ext cx="5251451" cy="535433"/>
          </a:xfrm>
        </p:spPr>
        <p:txBody>
          <a:bodyPr/>
          <a:lstStyle/>
          <a:p>
            <a:endParaRPr lang="en-US" dirty="0"/>
          </a:p>
        </p:txBody>
      </p:sp>
      <p:sp>
        <p:nvSpPr>
          <p:cNvPr id="7" name="Slide Number Placeholder 6"/>
          <p:cNvSpPr>
            <a:spLocks noGrp="1"/>
          </p:cNvSpPr>
          <p:nvPr>
            <p:ph type="sldNum" sz="quarter" idx="14"/>
          </p:nvPr>
        </p:nvSpPr>
        <p:spPr>
          <a:xfrm>
            <a:off x="8288340" y="6356354"/>
            <a:ext cx="622300" cy="535433"/>
          </a:xfrm>
        </p:spPr>
        <p:txBody>
          <a:bodyPr/>
          <a:lstStyle/>
          <a:p>
            <a:fld id="{515A1B19-A6DB-6343-AEEA-D4983C5A55B6}" type="slidenum">
              <a:rPr lang="en-US" smtClean="0"/>
              <a:pPr/>
              <a:t>‹#›</a:t>
            </a:fld>
            <a:endParaRPr lang="en-US" dirty="0"/>
          </a:p>
        </p:txBody>
      </p:sp>
      <p:pic>
        <p:nvPicPr>
          <p:cNvPr id="12" name="Graphic 11" descr="Coat of Arms of Ontario">
            <a:extLst>
              <a:ext uri="{FF2B5EF4-FFF2-40B4-BE49-F238E27FC236}">
                <a16:creationId xmlns:a16="http://schemas.microsoft.com/office/drawing/2014/main" id="{DAAC79D4-D7E5-4DB0-AE56-31055385660E}"/>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8146933" y="5983389"/>
            <a:ext cx="705091" cy="728421"/>
          </a:xfrm>
          <a:prstGeom prst="rect">
            <a:avLst/>
          </a:prstGeom>
        </p:spPr>
      </p:pic>
    </p:spTree>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guide id="3" orient="horz" pos="3608" userDrawn="1">
          <p15:clr>
            <a:srgbClr val="FBAE40"/>
          </p15:clr>
        </p15:guide>
        <p15:guide id="4" pos="382"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63602" y="2639684"/>
            <a:ext cx="7740650" cy="1821480"/>
          </a:xfrm>
        </p:spPr>
        <p:txBody>
          <a:bodyPr>
            <a:normAutofit/>
          </a:bodyPr>
          <a:lstStyle>
            <a:lvl1pPr>
              <a:defRPr sz="2400">
                <a:solidFill>
                  <a:srgbClr val="2E6378"/>
                </a:solidFill>
              </a:defRPr>
            </a:lvl1pPr>
          </a:lstStyle>
          <a:p>
            <a:r>
              <a:rPr lang="en-US" dirty="0"/>
              <a:t>Section title page</a:t>
            </a:r>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5727704"/>
            <a:ext cx="9144000" cy="1199311"/>
          </a:xfrm>
          <a:prstGeom prst="rect">
            <a:avLst/>
          </a:prstGeom>
        </p:spPr>
      </p:pic>
      <p:sp>
        <p:nvSpPr>
          <p:cNvPr id="4" name="Footer Placeholder 3"/>
          <p:cNvSpPr>
            <a:spLocks noGrp="1"/>
          </p:cNvSpPr>
          <p:nvPr>
            <p:ph type="ftr" sz="quarter" idx="10"/>
          </p:nvPr>
        </p:nvSpPr>
        <p:spPr>
          <a:xfrm>
            <a:off x="863601" y="6356354"/>
            <a:ext cx="5251450" cy="535433"/>
          </a:xfrm>
        </p:spPr>
        <p:txBody>
          <a:bodyPr/>
          <a:lstStyle/>
          <a:p>
            <a:endParaRPr lang="en-US" dirty="0"/>
          </a:p>
        </p:txBody>
      </p:sp>
      <p:sp>
        <p:nvSpPr>
          <p:cNvPr id="5" name="Slide Number Placeholder 4"/>
          <p:cNvSpPr>
            <a:spLocks noGrp="1"/>
          </p:cNvSpPr>
          <p:nvPr>
            <p:ph type="sldNum" sz="quarter" idx="11"/>
          </p:nvPr>
        </p:nvSpPr>
        <p:spPr/>
        <p:txBody>
          <a:bodyPr/>
          <a:lstStyle/>
          <a:p>
            <a:fld id="{515A1B19-A6DB-6343-AEEA-D4983C5A55B6}" type="slidenum">
              <a:rPr lang="en-US" smtClean="0"/>
              <a:pPr/>
              <a:t>‹#›</a:t>
            </a:fld>
            <a:endParaRPr lang="en-US" dirty="0"/>
          </a:p>
        </p:txBody>
      </p:sp>
    </p:spTree>
    <p:extLst>
      <p:ext uri="{BB962C8B-B14F-4D97-AF65-F5344CB8AC3E}">
        <p14:creationId xmlns:p14="http://schemas.microsoft.com/office/powerpoint/2010/main" val="4277130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ext only">
    <p:spTree>
      <p:nvGrpSpPr>
        <p:cNvPr id="1" name=""/>
        <p:cNvGrpSpPr/>
        <p:nvPr/>
      </p:nvGrpSpPr>
      <p:grpSpPr>
        <a:xfrm>
          <a:off x="0" y="0"/>
          <a:ext cx="0" cy="0"/>
          <a:chOff x="0" y="0"/>
          <a:chExt cx="0" cy="0"/>
        </a:xfrm>
      </p:grpSpPr>
      <p:sp>
        <p:nvSpPr>
          <p:cNvPr id="10" name="Title 1"/>
          <p:cNvSpPr>
            <a:spLocks noGrp="1"/>
          </p:cNvSpPr>
          <p:nvPr>
            <p:ph type="title" hasCustomPrompt="1"/>
          </p:nvPr>
        </p:nvSpPr>
        <p:spPr>
          <a:xfrm>
            <a:off x="863602" y="981079"/>
            <a:ext cx="7740650" cy="935035"/>
          </a:xfrm>
        </p:spPr>
        <p:txBody>
          <a:bodyPr anchor="t" anchorCtr="0">
            <a:normAutofit/>
          </a:bodyPr>
          <a:lstStyle>
            <a:lvl1pPr>
              <a:defRPr sz="2400">
                <a:solidFill>
                  <a:srgbClr val="2E6378"/>
                </a:solidFill>
              </a:defRPr>
            </a:lvl1pPr>
          </a:lstStyle>
          <a:p>
            <a:r>
              <a:rPr lang="en-US" dirty="0"/>
              <a:t>Slide title</a:t>
            </a:r>
          </a:p>
        </p:txBody>
      </p:sp>
      <p:sp>
        <p:nvSpPr>
          <p:cNvPr id="3" name="Footer Placeholder 2"/>
          <p:cNvSpPr>
            <a:spLocks noGrp="1"/>
          </p:cNvSpPr>
          <p:nvPr>
            <p:ph type="ftr" sz="quarter" idx="10"/>
          </p:nvPr>
        </p:nvSpPr>
        <p:spPr>
          <a:xfrm>
            <a:off x="863601" y="6356354"/>
            <a:ext cx="5251450" cy="535433"/>
          </a:xfrm>
        </p:spPr>
        <p:txBody>
          <a:bodyPr/>
          <a:lstStyle/>
          <a:p>
            <a:endParaRPr lang="en-US" dirty="0"/>
          </a:p>
        </p:txBody>
      </p:sp>
      <p:sp>
        <p:nvSpPr>
          <p:cNvPr id="4" name="Slide Number Placeholder 3"/>
          <p:cNvSpPr>
            <a:spLocks noGrp="1"/>
          </p:cNvSpPr>
          <p:nvPr>
            <p:ph type="sldNum" sz="quarter" idx="11"/>
          </p:nvPr>
        </p:nvSpPr>
        <p:spPr/>
        <p:txBody>
          <a:bodyPr/>
          <a:lstStyle/>
          <a:p>
            <a:fld id="{515A1B19-A6DB-6343-AEEA-D4983C5A55B6}" type="slidenum">
              <a:rPr lang="en-US" smtClean="0"/>
              <a:pPr/>
              <a:t>‹#›</a:t>
            </a:fld>
            <a:endParaRPr lang="en-US" dirty="0"/>
          </a:p>
        </p:txBody>
      </p:sp>
      <p:sp>
        <p:nvSpPr>
          <p:cNvPr id="5" name="Content Placeholder 4">
            <a:extLst>
              <a:ext uri="{FF2B5EF4-FFF2-40B4-BE49-F238E27FC236}">
                <a16:creationId xmlns:a16="http://schemas.microsoft.com/office/drawing/2014/main" id="{199ADFD7-5A3E-4BCD-9A72-432B7D79B6F7}"/>
              </a:ext>
            </a:extLst>
          </p:cNvPr>
          <p:cNvSpPr>
            <a:spLocks noGrp="1"/>
          </p:cNvSpPr>
          <p:nvPr>
            <p:ph sz="quarter" idx="12"/>
          </p:nvPr>
        </p:nvSpPr>
        <p:spPr>
          <a:xfrm>
            <a:off x="863600" y="1916113"/>
            <a:ext cx="7740650" cy="4440237"/>
          </a:xfrm>
          <a:prstGeom prst="rect">
            <a:avLst/>
          </a:prstGeom>
        </p:spPr>
        <p:txBody>
          <a:bodyPr/>
          <a:lstStyle>
            <a:lvl1pPr>
              <a:defRPr sz="1800">
                <a:solidFill>
                  <a:srgbClr val="252525"/>
                </a:solidFill>
                <a:latin typeface="+mn-lt"/>
              </a:defRPr>
            </a:lvl1pPr>
            <a:lvl2pPr>
              <a:defRPr sz="1800">
                <a:solidFill>
                  <a:srgbClr val="252525"/>
                </a:solidFill>
                <a:latin typeface="+mn-lt"/>
              </a:defRPr>
            </a:lvl2pPr>
            <a:lvl3pPr>
              <a:defRPr sz="1800">
                <a:solidFill>
                  <a:srgbClr val="252525"/>
                </a:solidFill>
                <a:latin typeface="+mn-lt"/>
              </a:defRPr>
            </a:lvl3pPr>
            <a:lvl4pPr>
              <a:defRPr sz="1800">
                <a:solidFill>
                  <a:srgbClr val="252525"/>
                </a:solidFill>
                <a:latin typeface="+mn-lt"/>
              </a:defRPr>
            </a:lvl4pPr>
            <a:lvl5pPr>
              <a:defRPr sz="1800">
                <a:solidFill>
                  <a:srgbClr val="252525"/>
                </a:solidFill>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lumn charts">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515A1B19-A6DB-6343-AEEA-D4983C5A55B6}" type="slidenum">
              <a:rPr lang="en-US" smtClean="0"/>
              <a:pPr/>
              <a:t>‹#›</a:t>
            </a:fld>
            <a:endParaRPr lang="en-US" dirty="0"/>
          </a:p>
        </p:txBody>
      </p:sp>
      <p:sp>
        <p:nvSpPr>
          <p:cNvPr id="3" name="Footer Placeholder 2"/>
          <p:cNvSpPr>
            <a:spLocks noGrp="1"/>
          </p:cNvSpPr>
          <p:nvPr>
            <p:ph type="ftr" sz="quarter" idx="10"/>
          </p:nvPr>
        </p:nvSpPr>
        <p:spPr>
          <a:xfrm>
            <a:off x="863601" y="6356354"/>
            <a:ext cx="5251450" cy="535433"/>
          </a:xfrm>
        </p:spPr>
        <p:txBody>
          <a:bodyPr/>
          <a:lstStyle/>
          <a:p>
            <a:endParaRPr lang="en-US" dirty="0"/>
          </a:p>
        </p:txBody>
      </p:sp>
      <p:sp>
        <p:nvSpPr>
          <p:cNvPr id="10" name="Title 1"/>
          <p:cNvSpPr>
            <a:spLocks noGrp="1"/>
          </p:cNvSpPr>
          <p:nvPr>
            <p:ph type="title" hasCustomPrompt="1"/>
          </p:nvPr>
        </p:nvSpPr>
        <p:spPr>
          <a:xfrm>
            <a:off x="863602" y="981075"/>
            <a:ext cx="7740650" cy="768106"/>
          </a:xfrm>
        </p:spPr>
        <p:txBody>
          <a:bodyPr anchor="t" anchorCtr="0">
            <a:normAutofit/>
          </a:bodyPr>
          <a:lstStyle>
            <a:lvl1pPr>
              <a:defRPr sz="2400">
                <a:solidFill>
                  <a:srgbClr val="2E6378"/>
                </a:solidFill>
              </a:defRPr>
            </a:lvl1pPr>
          </a:lstStyle>
          <a:p>
            <a:r>
              <a:rPr lang="en-US" dirty="0"/>
              <a:t>Slide title</a:t>
            </a:r>
          </a:p>
        </p:txBody>
      </p:sp>
      <p:sp>
        <p:nvSpPr>
          <p:cNvPr id="5" name="Chart Placeholder 4">
            <a:extLst>
              <a:ext uri="{FF2B5EF4-FFF2-40B4-BE49-F238E27FC236}">
                <a16:creationId xmlns:a16="http://schemas.microsoft.com/office/drawing/2014/main" id="{B7FD03C3-768C-4E6B-8D1E-E3A8CF3878A5}"/>
              </a:ext>
            </a:extLst>
          </p:cNvPr>
          <p:cNvSpPr>
            <a:spLocks noGrp="1"/>
          </p:cNvSpPr>
          <p:nvPr>
            <p:ph type="chart" sz="quarter" idx="12"/>
          </p:nvPr>
        </p:nvSpPr>
        <p:spPr>
          <a:xfrm>
            <a:off x="349623" y="3228230"/>
            <a:ext cx="4206461" cy="3034206"/>
          </a:xfrm>
          <a:prstGeom prst="rect">
            <a:avLst/>
          </a:prstGeom>
        </p:spPr>
        <p:txBody>
          <a:bodyPr/>
          <a:lstStyle>
            <a:lvl1pPr marL="0" indent="0">
              <a:buNone/>
              <a:defRPr sz="1800">
                <a:solidFill>
                  <a:srgbClr val="252525"/>
                </a:solidFill>
              </a:defRPr>
            </a:lvl1pPr>
          </a:lstStyle>
          <a:p>
            <a:endParaRPr lang="en-CA" dirty="0"/>
          </a:p>
        </p:txBody>
      </p:sp>
      <p:sp>
        <p:nvSpPr>
          <p:cNvPr id="13" name="Chart Placeholder 4">
            <a:extLst>
              <a:ext uri="{FF2B5EF4-FFF2-40B4-BE49-F238E27FC236}">
                <a16:creationId xmlns:a16="http://schemas.microsoft.com/office/drawing/2014/main" id="{0FFB39CC-7B3F-4A9B-891B-6766BDE3533E}"/>
              </a:ext>
            </a:extLst>
          </p:cNvPr>
          <p:cNvSpPr>
            <a:spLocks noGrp="1"/>
          </p:cNvSpPr>
          <p:nvPr>
            <p:ph type="chart" sz="quarter" idx="13"/>
          </p:nvPr>
        </p:nvSpPr>
        <p:spPr>
          <a:xfrm>
            <a:off x="4572014" y="3231643"/>
            <a:ext cx="4206461" cy="3036575"/>
          </a:xfrm>
          <a:prstGeom prst="rect">
            <a:avLst/>
          </a:prstGeom>
        </p:spPr>
        <p:txBody>
          <a:bodyPr/>
          <a:lstStyle>
            <a:lvl1pPr marL="0" indent="0">
              <a:buNone/>
              <a:defRPr sz="1800">
                <a:solidFill>
                  <a:srgbClr val="252525"/>
                </a:solidFill>
              </a:defRPr>
            </a:lvl1pPr>
          </a:lstStyle>
          <a:p>
            <a:endParaRPr lang="en-CA" dirty="0"/>
          </a:p>
        </p:txBody>
      </p:sp>
      <p:sp>
        <p:nvSpPr>
          <p:cNvPr id="17" name="Text Placeholder 16">
            <a:extLst>
              <a:ext uri="{FF2B5EF4-FFF2-40B4-BE49-F238E27FC236}">
                <a16:creationId xmlns:a16="http://schemas.microsoft.com/office/drawing/2014/main" id="{830CDFC2-EDF9-4497-99C3-4133B9C95399}"/>
              </a:ext>
            </a:extLst>
          </p:cNvPr>
          <p:cNvSpPr>
            <a:spLocks noGrp="1"/>
          </p:cNvSpPr>
          <p:nvPr>
            <p:ph type="body" sz="quarter" idx="14" hasCustomPrompt="1"/>
          </p:nvPr>
        </p:nvSpPr>
        <p:spPr>
          <a:xfrm>
            <a:off x="776139" y="1820877"/>
            <a:ext cx="7836064" cy="1320800"/>
          </a:xfrm>
          <a:prstGeom prst="rect">
            <a:avLst/>
          </a:prstGeom>
        </p:spPr>
        <p:txBody>
          <a:bodyPr/>
          <a:lstStyle>
            <a:lvl1pPr marL="0" indent="0">
              <a:buNone/>
              <a:defRPr sz="1800">
                <a:solidFill>
                  <a:srgbClr val="252525"/>
                </a:solidFill>
                <a:latin typeface="+mn-lt"/>
              </a:defRPr>
            </a:lvl1pPr>
            <a:lvl2pPr marL="457189" indent="0">
              <a:buNone/>
              <a:defRPr/>
            </a:lvl2pPr>
            <a:lvl3pPr marL="914377" indent="0">
              <a:buNone/>
              <a:defRPr/>
            </a:lvl3pPr>
            <a:lvl4pPr marL="1371566" indent="0">
              <a:buNone/>
              <a:defRPr/>
            </a:lvl4pPr>
            <a:lvl5pPr marL="1828755" indent="0">
              <a:buNone/>
              <a:defRPr/>
            </a:lvl5pPr>
          </a:lstStyle>
          <a:p>
            <a:pPr lvl="0"/>
            <a:r>
              <a:rPr lang="en-US" dirty="0"/>
              <a:t>Body content</a:t>
            </a:r>
            <a:endParaRPr lang="en-CA"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hank you/Contac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a:xfrm>
            <a:off x="863601" y="6356354"/>
            <a:ext cx="5251450" cy="535433"/>
          </a:xfrm>
        </p:spPr>
        <p:txBody>
          <a:bodyPr/>
          <a:lstStyle/>
          <a:p>
            <a:endParaRPr lang="en-US" dirty="0"/>
          </a:p>
        </p:txBody>
      </p:sp>
      <p:sp>
        <p:nvSpPr>
          <p:cNvPr id="4" name="Slide Number Placeholder 3"/>
          <p:cNvSpPr>
            <a:spLocks noGrp="1"/>
          </p:cNvSpPr>
          <p:nvPr>
            <p:ph type="sldNum" sz="quarter" idx="11"/>
          </p:nvPr>
        </p:nvSpPr>
        <p:spPr/>
        <p:txBody>
          <a:bodyPr/>
          <a:lstStyle/>
          <a:p>
            <a:fld id="{515A1B19-A6DB-6343-AEEA-D4983C5A55B6}" type="slidenum">
              <a:rPr lang="en-US" smtClean="0"/>
              <a:pPr/>
              <a:t>‹#›</a:t>
            </a:fld>
            <a:endParaRPr lang="en-US" dirty="0"/>
          </a:p>
        </p:txBody>
      </p:sp>
      <p:sp>
        <p:nvSpPr>
          <p:cNvPr id="5" name="Title 1">
            <a:extLst>
              <a:ext uri="{FF2B5EF4-FFF2-40B4-BE49-F238E27FC236}">
                <a16:creationId xmlns:a16="http://schemas.microsoft.com/office/drawing/2014/main" id="{972B5ADB-0074-40E5-8B12-55067199965E}"/>
              </a:ext>
            </a:extLst>
          </p:cNvPr>
          <p:cNvSpPr>
            <a:spLocks noGrp="1"/>
          </p:cNvSpPr>
          <p:nvPr>
            <p:ph type="title" hasCustomPrompt="1"/>
          </p:nvPr>
        </p:nvSpPr>
        <p:spPr>
          <a:xfrm>
            <a:off x="863602" y="2102215"/>
            <a:ext cx="7740650" cy="935035"/>
          </a:xfrm>
        </p:spPr>
        <p:txBody>
          <a:bodyPr anchor="t" anchorCtr="0">
            <a:normAutofit/>
          </a:bodyPr>
          <a:lstStyle>
            <a:lvl1pPr>
              <a:defRPr sz="2400">
                <a:solidFill>
                  <a:srgbClr val="2E6378"/>
                </a:solidFill>
              </a:defRPr>
            </a:lvl1pPr>
          </a:lstStyle>
          <a:p>
            <a:r>
              <a:rPr lang="en-US" dirty="0"/>
              <a:t>Slide title</a:t>
            </a:r>
          </a:p>
        </p:txBody>
      </p:sp>
      <p:sp>
        <p:nvSpPr>
          <p:cNvPr id="7" name="Text Placeholder 6">
            <a:extLst>
              <a:ext uri="{FF2B5EF4-FFF2-40B4-BE49-F238E27FC236}">
                <a16:creationId xmlns:a16="http://schemas.microsoft.com/office/drawing/2014/main" id="{41FEB5E5-4356-420C-BEA4-880E5C0104A4}"/>
              </a:ext>
            </a:extLst>
          </p:cNvPr>
          <p:cNvSpPr>
            <a:spLocks noGrp="1"/>
          </p:cNvSpPr>
          <p:nvPr>
            <p:ph type="body" sz="quarter" idx="12"/>
          </p:nvPr>
        </p:nvSpPr>
        <p:spPr>
          <a:xfrm>
            <a:off x="779228" y="3195737"/>
            <a:ext cx="7825022" cy="1956711"/>
          </a:xfrm>
          <a:prstGeom prst="rect">
            <a:avLst/>
          </a:prstGeom>
        </p:spPr>
        <p:txBody>
          <a:bodyPr/>
          <a:lstStyle>
            <a:lvl1pPr>
              <a:defRPr sz="1800"/>
            </a:lvl1pPr>
            <a:lvl2pPr>
              <a:defRPr sz="1800"/>
            </a:lvl2pPr>
            <a:lvl3pPr>
              <a:defRPr sz="18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CA" dirty="0"/>
          </a:p>
        </p:txBody>
      </p:sp>
    </p:spTree>
    <p:extLst>
      <p:ext uri="{BB962C8B-B14F-4D97-AF65-F5344CB8AC3E}">
        <p14:creationId xmlns:p14="http://schemas.microsoft.com/office/powerpoint/2010/main" val="13587504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gif"/><Relationship Id="rId3" Type="http://schemas.openxmlformats.org/officeDocument/2006/relationships/slideLayout" Target="../slideLayouts/slideLayout3.xml"/><Relationship Id="rId7"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0" y="6348416"/>
            <a:ext cx="9144000" cy="543371"/>
          </a:xfrm>
          <a:prstGeom prst="rect">
            <a:avLst/>
          </a:prstGeom>
        </p:spPr>
      </p:pic>
      <p:sp>
        <p:nvSpPr>
          <p:cNvPr id="2" name="Title Placeholder 1"/>
          <p:cNvSpPr>
            <a:spLocks noGrp="1"/>
          </p:cNvSpPr>
          <p:nvPr>
            <p:ph type="title"/>
          </p:nvPr>
        </p:nvSpPr>
        <p:spPr>
          <a:xfrm>
            <a:off x="863602" y="1915068"/>
            <a:ext cx="7740650" cy="2546099"/>
          </a:xfrm>
          <a:prstGeom prst="rect">
            <a:avLst/>
          </a:prstGeom>
        </p:spPr>
        <p:txBody>
          <a:bodyPr vert="horz" lIns="0" tIns="0" rIns="0" bIns="0" rtlCol="0" anchor="t" anchorCtr="0">
            <a:normAutofit/>
          </a:bodyPr>
          <a:lstStyle/>
          <a:p>
            <a:r>
              <a:rPr lang="en-US" dirty="0"/>
              <a:t>Click to edit Master title style</a:t>
            </a:r>
          </a:p>
        </p:txBody>
      </p:sp>
      <p:pic>
        <p:nvPicPr>
          <p:cNvPr id="8" name="Picture 7"/>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116602" y="107114"/>
            <a:ext cx="1290320" cy="609600"/>
          </a:xfrm>
          <a:prstGeom prst="rect">
            <a:avLst/>
          </a:prstGeom>
        </p:spPr>
      </p:pic>
      <p:sp>
        <p:nvSpPr>
          <p:cNvPr id="5" name="Footer Placeholder 4"/>
          <p:cNvSpPr>
            <a:spLocks noGrp="1"/>
          </p:cNvSpPr>
          <p:nvPr>
            <p:ph type="ftr" sz="quarter" idx="3"/>
          </p:nvPr>
        </p:nvSpPr>
        <p:spPr>
          <a:xfrm>
            <a:off x="863601" y="6356354"/>
            <a:ext cx="5251450" cy="535433"/>
          </a:xfrm>
          <a:prstGeom prst="rect">
            <a:avLst/>
          </a:prstGeom>
        </p:spPr>
        <p:txBody>
          <a:bodyPr vert="horz" lIns="0" tIns="0" rIns="0" bIns="0" rtlCol="0" anchor="ctr"/>
          <a:lstStyle>
            <a:lvl1pPr algn="l">
              <a:defRPr sz="1100">
                <a:solidFill>
                  <a:schemeClr val="bg1"/>
                </a:solidFill>
              </a:defRPr>
            </a:lvl1pPr>
          </a:lstStyle>
          <a:p>
            <a:endParaRPr lang="en-US" dirty="0"/>
          </a:p>
        </p:txBody>
      </p:sp>
      <p:sp>
        <p:nvSpPr>
          <p:cNvPr id="6" name="Slide Number Placeholder 5"/>
          <p:cNvSpPr>
            <a:spLocks noGrp="1"/>
          </p:cNvSpPr>
          <p:nvPr>
            <p:ph type="sldNum" sz="quarter" idx="4"/>
          </p:nvPr>
        </p:nvSpPr>
        <p:spPr>
          <a:xfrm>
            <a:off x="8288340" y="6356354"/>
            <a:ext cx="622300" cy="535433"/>
          </a:xfrm>
          <a:prstGeom prst="rect">
            <a:avLst/>
          </a:prstGeom>
        </p:spPr>
        <p:txBody>
          <a:bodyPr vert="horz" lIns="0" tIns="0" rIns="0" bIns="0" rtlCol="0" anchor="ctr"/>
          <a:lstStyle>
            <a:lvl1pPr algn="r">
              <a:defRPr sz="1400">
                <a:solidFill>
                  <a:schemeClr val="bg1"/>
                </a:solidFill>
              </a:defRPr>
            </a:lvl1pPr>
          </a:lstStyle>
          <a:p>
            <a:fld id="{515A1B19-A6DB-6343-AEEA-D4983C5A55B6}" type="slidenum">
              <a:rPr lang="en-US" smtClean="0"/>
              <a:pPr/>
              <a:t>‹#›</a:t>
            </a:fld>
            <a:endParaRPr lang="en-US" dirty="0"/>
          </a:p>
        </p:txBody>
      </p:sp>
    </p:spTree>
    <p:extLst>
      <p:ext uri="{BB962C8B-B14F-4D97-AF65-F5344CB8AC3E}">
        <p14:creationId xmlns:p14="http://schemas.microsoft.com/office/powerpoint/2010/main" val="1753687735"/>
      </p:ext>
    </p:extLst>
  </p:cSld>
  <p:clrMap bg1="lt1" tx1="dk1" bg2="lt2" tx2="dk2" accent1="accent1" accent2="accent2" accent3="accent3" accent4="accent4" accent5="accent5" accent6="accent6" hlink="hlink" folHlink="folHlink"/>
  <p:sldLayoutIdLst>
    <p:sldLayoutId id="2147483661" r:id="rId1"/>
    <p:sldLayoutId id="2147483672" r:id="rId2"/>
    <p:sldLayoutId id="2147483665" r:id="rId3"/>
    <p:sldLayoutId id="2147483668" r:id="rId4"/>
    <p:sldLayoutId id="2147483673" r:id="rId5"/>
  </p:sldLayoutIdLst>
  <p:hf hdr="0" dt="0"/>
  <p:txStyles>
    <p:titleStyle>
      <a:lvl1pPr algn="l" defTabSz="914377" rtl="0" eaLnBrk="1" latinLnBrk="0" hangingPunct="1">
        <a:lnSpc>
          <a:spcPts val="2600"/>
        </a:lnSpc>
        <a:spcBef>
          <a:spcPct val="0"/>
        </a:spcBef>
        <a:buNone/>
        <a:defRPr sz="2400" kern="1200">
          <a:solidFill>
            <a:srgbClr val="232323"/>
          </a:solidFill>
          <a:latin typeface="Verdana" charset="0"/>
          <a:ea typeface="Verdana" charset="0"/>
          <a:cs typeface="Verdana" charset="0"/>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047" userDrawn="1">
          <p15:clr>
            <a:srgbClr val="F26B43"/>
          </p15:clr>
        </p15:guide>
        <p15:guide id="2" pos="2880" userDrawn="1">
          <p15:clr>
            <a:srgbClr val="F26B43"/>
          </p15:clr>
        </p15:guide>
        <p15:guide id="3" pos="5613" userDrawn="1">
          <p15:clr>
            <a:srgbClr val="F26B43"/>
          </p15:clr>
        </p15:guide>
        <p15:guide id="4" pos="725" userDrawn="1">
          <p15:clr>
            <a:srgbClr val="F26B43"/>
          </p15:clr>
        </p15:guide>
        <p15:guide id="5" orient="horz" pos="618" userDrawn="1">
          <p15:clr>
            <a:srgbClr val="F26B43"/>
          </p15:clr>
        </p15:guide>
        <p15:guide id="6" pos="1106" userDrawn="1">
          <p15:clr>
            <a:srgbClr val="F26B43"/>
          </p15:clr>
        </p15:guide>
        <p15:guide id="7" pos="5420" userDrawn="1">
          <p15:clr>
            <a:srgbClr val="F26B43"/>
          </p15:clr>
        </p15:guide>
        <p15:guide id="8" orient="horz" pos="3906" userDrawn="1">
          <p15:clr>
            <a:srgbClr val="F26B43"/>
          </p15:clr>
        </p15:guide>
        <p15:guide id="9" orient="horz" pos="1832" userDrawn="1">
          <p15:clr>
            <a:srgbClr val="F26B43"/>
          </p15:clr>
        </p15:guide>
        <p15:guide id="10" orient="horz" pos="3999" userDrawn="1">
          <p15:clr>
            <a:srgbClr val="F26B43"/>
          </p15:clr>
        </p15:guide>
        <p15:guide id="11" pos="544" userDrawn="1">
          <p15:clr>
            <a:srgbClr val="F26B43"/>
          </p15:clr>
        </p15:guide>
        <p15:guide id="12" pos="3910" userDrawn="1">
          <p15:clr>
            <a:srgbClr val="F26B43"/>
          </p15:clr>
        </p15:guide>
        <p15:guide id="13" pos="4288" userDrawn="1">
          <p15:clr>
            <a:srgbClr val="F26B43"/>
          </p15:clr>
        </p15:guide>
        <p15:guide id="14" pos="459" userDrawn="1">
          <p15:clr>
            <a:srgbClr val="F26B43"/>
          </p15:clr>
        </p15:guide>
        <p15:guide id="15" orient="horz" pos="1207"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https://www.nrd.ca/" TargetMode="External"/><Relationship Id="rId2" Type="http://schemas.openxmlformats.org/officeDocument/2006/relationships/notesSlide" Target="../notesSlides/notesSlide13.xml"/><Relationship Id="rId1" Type="http://schemas.openxmlformats.org/officeDocument/2006/relationships/slideLayout" Target="../slideLayouts/slideLayout3.xml"/><Relationship Id="rId4" Type="http://schemas.openxmlformats.org/officeDocument/2006/relationships/hyperlink" Target="https://www.osc.ca/en/filing-documents-online"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hyperlink" Target="https://www.osc.ca/en/industry/registration-and-compliance/ongoing-requirements/osc-compliance-reviews" TargetMode="External"/><Relationship Id="rId2" Type="http://schemas.openxmlformats.org/officeDocument/2006/relationships/notesSlide" Target="../notesSlides/notesSlide19.xml"/><Relationship Id="rId1" Type="http://schemas.openxmlformats.org/officeDocument/2006/relationships/slideLayout" Target="../slideLayouts/slideLayout3.xml"/><Relationship Id="rId4" Type="http://schemas.openxmlformats.org/officeDocument/2006/relationships/hyperlink" Target="https://www.osc.ca/en/news-events/events/registrant-outreach-osc-compliance-review-process-and-effective-compliance-0"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D5F4E-226E-43EB-AA21-937120917E28}"/>
              </a:ext>
            </a:extLst>
          </p:cNvPr>
          <p:cNvSpPr>
            <a:spLocks noGrp="1"/>
          </p:cNvSpPr>
          <p:nvPr>
            <p:ph type="ctrTitle"/>
          </p:nvPr>
        </p:nvSpPr>
        <p:spPr/>
        <p:txBody>
          <a:bodyPr/>
          <a:lstStyle/>
          <a:p>
            <a:r>
              <a:rPr lang="en-US" dirty="0"/>
              <a:t>Syndicated Mortgage Amendments</a:t>
            </a:r>
            <a:endParaRPr lang="en-CA" dirty="0"/>
          </a:p>
        </p:txBody>
      </p:sp>
      <p:sp>
        <p:nvSpPr>
          <p:cNvPr id="3" name="Subtitle 2">
            <a:extLst>
              <a:ext uri="{FF2B5EF4-FFF2-40B4-BE49-F238E27FC236}">
                <a16:creationId xmlns:a16="http://schemas.microsoft.com/office/drawing/2014/main" id="{CE08E408-F5CF-4936-856A-6643A22D8508}"/>
              </a:ext>
            </a:extLst>
          </p:cNvPr>
          <p:cNvSpPr>
            <a:spLocks noGrp="1"/>
          </p:cNvSpPr>
          <p:nvPr>
            <p:ph type="subTitle" idx="1"/>
          </p:nvPr>
        </p:nvSpPr>
        <p:spPr>
          <a:xfrm>
            <a:off x="863601" y="5081975"/>
            <a:ext cx="7740650" cy="390982"/>
          </a:xfrm>
        </p:spPr>
        <p:txBody>
          <a:bodyPr/>
          <a:lstStyle/>
          <a:p>
            <a:r>
              <a:rPr lang="en-US" dirty="0"/>
              <a:t>Webinar: March 29, 2021</a:t>
            </a:r>
            <a:endParaRPr lang="en-CA" dirty="0"/>
          </a:p>
        </p:txBody>
      </p:sp>
      <p:sp>
        <p:nvSpPr>
          <p:cNvPr id="4" name="Text Placeholder 3">
            <a:extLst>
              <a:ext uri="{FF2B5EF4-FFF2-40B4-BE49-F238E27FC236}">
                <a16:creationId xmlns:a16="http://schemas.microsoft.com/office/drawing/2014/main" id="{60435125-1B94-4368-9CF1-4E9DE933FE07}"/>
              </a:ext>
            </a:extLst>
          </p:cNvPr>
          <p:cNvSpPr>
            <a:spLocks noGrp="1"/>
          </p:cNvSpPr>
          <p:nvPr>
            <p:ph type="body" sz="quarter" idx="12"/>
          </p:nvPr>
        </p:nvSpPr>
        <p:spPr/>
        <p:txBody>
          <a:bodyPr/>
          <a:lstStyle/>
          <a:p>
            <a:pPr>
              <a:tabLst>
                <a:tab pos="1255713" algn="l"/>
              </a:tabLst>
            </a:pPr>
            <a:r>
              <a:rPr lang="en-US" dirty="0"/>
              <a:t>Presenter: 	Adam Braun, </a:t>
            </a:r>
            <a:r>
              <a:rPr lang="en-CA" dirty="0"/>
              <a:t>Senior Advisor, Policy - Investor Office Branch</a:t>
            </a:r>
          </a:p>
          <a:p>
            <a:pPr marL="4664075" indent="-4664075">
              <a:tabLst>
                <a:tab pos="1255713" algn="l"/>
                <a:tab pos="4664075" algn="l"/>
              </a:tabLst>
            </a:pPr>
            <a:r>
              <a:rPr lang="en-CA" dirty="0"/>
              <a:t>	Brendan Smith, Legal Counsel – 	Compliance and Registrant Regulation Branch</a:t>
            </a:r>
          </a:p>
        </p:txBody>
      </p:sp>
    </p:spTree>
    <p:extLst>
      <p:ext uri="{BB962C8B-B14F-4D97-AF65-F5344CB8AC3E}">
        <p14:creationId xmlns:p14="http://schemas.microsoft.com/office/powerpoint/2010/main" val="26402074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80243B-487A-4FC8-B238-4E661B08A71B}"/>
              </a:ext>
            </a:extLst>
          </p:cNvPr>
          <p:cNvSpPr>
            <a:spLocks noGrp="1"/>
          </p:cNvSpPr>
          <p:nvPr>
            <p:ph type="title"/>
          </p:nvPr>
        </p:nvSpPr>
        <p:spPr>
          <a:xfrm>
            <a:off x="863602" y="981079"/>
            <a:ext cx="7740650" cy="935035"/>
          </a:xfrm>
        </p:spPr>
        <p:txBody>
          <a:bodyPr/>
          <a:lstStyle/>
          <a:p>
            <a:r>
              <a:rPr lang="en-US" dirty="0"/>
              <a:t>Registration and prospectus requirements</a:t>
            </a:r>
            <a:endParaRPr lang="en-CA" dirty="0"/>
          </a:p>
        </p:txBody>
      </p:sp>
      <p:sp>
        <p:nvSpPr>
          <p:cNvPr id="3" name="Footer Placeholder 2">
            <a:extLst>
              <a:ext uri="{FF2B5EF4-FFF2-40B4-BE49-F238E27FC236}">
                <a16:creationId xmlns:a16="http://schemas.microsoft.com/office/drawing/2014/main" id="{9C5C08D0-F980-4F92-8EB8-DE5057D0B08D}"/>
              </a:ext>
            </a:extLst>
          </p:cNvPr>
          <p:cNvSpPr>
            <a:spLocks noGrp="1"/>
          </p:cNvSpPr>
          <p:nvPr>
            <p:ph type="ftr" sz="quarter" idx="10"/>
          </p:nvPr>
        </p:nvSpPr>
        <p:spPr/>
        <p:txBody>
          <a:bodyPr/>
          <a:lstStyle/>
          <a:p>
            <a:endParaRPr lang="en-US" dirty="0"/>
          </a:p>
        </p:txBody>
      </p:sp>
      <p:sp>
        <p:nvSpPr>
          <p:cNvPr id="4" name="Slide Number Placeholder 3">
            <a:extLst>
              <a:ext uri="{FF2B5EF4-FFF2-40B4-BE49-F238E27FC236}">
                <a16:creationId xmlns:a16="http://schemas.microsoft.com/office/drawing/2014/main" id="{08FB309F-51CF-44F3-A25F-D584FC28BFFE}"/>
              </a:ext>
            </a:extLst>
          </p:cNvPr>
          <p:cNvSpPr>
            <a:spLocks noGrp="1"/>
          </p:cNvSpPr>
          <p:nvPr>
            <p:ph type="sldNum" sz="quarter" idx="11"/>
          </p:nvPr>
        </p:nvSpPr>
        <p:spPr/>
        <p:txBody>
          <a:bodyPr/>
          <a:lstStyle/>
          <a:p>
            <a:fld id="{515A1B19-A6DB-6343-AEEA-D4983C5A55B6}" type="slidenum">
              <a:rPr lang="en-US" smtClean="0"/>
              <a:pPr/>
              <a:t>9</a:t>
            </a:fld>
            <a:endParaRPr lang="en-US" dirty="0"/>
          </a:p>
        </p:txBody>
      </p:sp>
      <p:sp>
        <p:nvSpPr>
          <p:cNvPr id="5" name="Content Placeholder 4">
            <a:extLst>
              <a:ext uri="{FF2B5EF4-FFF2-40B4-BE49-F238E27FC236}">
                <a16:creationId xmlns:a16="http://schemas.microsoft.com/office/drawing/2014/main" id="{9A0149EC-7200-4647-B8EB-1AB71CC964E9}"/>
              </a:ext>
            </a:extLst>
          </p:cNvPr>
          <p:cNvSpPr>
            <a:spLocks noGrp="1"/>
          </p:cNvSpPr>
          <p:nvPr>
            <p:ph sz="quarter" idx="12"/>
          </p:nvPr>
        </p:nvSpPr>
        <p:spPr>
          <a:xfrm>
            <a:off x="858840" y="1765193"/>
            <a:ext cx="7740650" cy="4440237"/>
          </a:xfrm>
        </p:spPr>
        <p:txBody>
          <a:bodyPr/>
          <a:lstStyle/>
          <a:p>
            <a:r>
              <a:rPr lang="en-CA" dirty="0"/>
              <a:t>Summary of regulatory oversight after the amendments come into force:</a:t>
            </a:r>
          </a:p>
          <a:p>
            <a:endParaRPr lang="en-CA" dirty="0"/>
          </a:p>
          <a:p>
            <a:endParaRPr lang="en-CA" dirty="0"/>
          </a:p>
          <a:p>
            <a:endParaRPr lang="en-CA" dirty="0"/>
          </a:p>
          <a:p>
            <a:endParaRPr lang="en-CA" dirty="0"/>
          </a:p>
          <a:p>
            <a:endParaRPr lang="en-CA" dirty="0"/>
          </a:p>
          <a:p>
            <a:endParaRPr lang="en-CA" dirty="0"/>
          </a:p>
          <a:p>
            <a:r>
              <a:rPr lang="en-CA" sz="1400" dirty="0"/>
              <a:t>This chart assumes the firm is appropriately licensed as a mortgage brokerage in order to rely on the dealer registration and prospectus exemptions.</a:t>
            </a:r>
          </a:p>
        </p:txBody>
      </p:sp>
      <p:graphicFrame>
        <p:nvGraphicFramePr>
          <p:cNvPr id="6" name="Table 6">
            <a:extLst>
              <a:ext uri="{FF2B5EF4-FFF2-40B4-BE49-F238E27FC236}">
                <a16:creationId xmlns:a16="http://schemas.microsoft.com/office/drawing/2014/main" id="{2ADEF889-8B4A-471F-A61B-452C114586CA}"/>
              </a:ext>
            </a:extLst>
          </p:cNvPr>
          <p:cNvGraphicFramePr>
            <a:graphicFrameLocks noGrp="1"/>
          </p:cNvGraphicFramePr>
          <p:nvPr>
            <p:extLst>
              <p:ext uri="{D42A27DB-BD31-4B8C-83A1-F6EECF244321}">
                <p14:modId xmlns:p14="http://schemas.microsoft.com/office/powerpoint/2010/main" val="1439813594"/>
              </p:ext>
            </p:extLst>
          </p:nvPr>
        </p:nvGraphicFramePr>
        <p:xfrm>
          <a:off x="544510" y="2468880"/>
          <a:ext cx="8059742" cy="1920240"/>
        </p:xfrm>
        <a:graphic>
          <a:graphicData uri="http://schemas.openxmlformats.org/drawingml/2006/table">
            <a:tbl>
              <a:tblPr firstRow="1" firstCol="1" bandRow="1">
                <a:tableStyleId>{5C22544A-7EE6-4342-B048-85BDC9FD1C3A}</a:tableStyleId>
              </a:tblPr>
              <a:tblGrid>
                <a:gridCol w="2686581">
                  <a:extLst>
                    <a:ext uri="{9D8B030D-6E8A-4147-A177-3AD203B41FA5}">
                      <a16:colId xmlns:a16="http://schemas.microsoft.com/office/drawing/2014/main" val="202818346"/>
                    </a:ext>
                  </a:extLst>
                </a:gridCol>
                <a:gridCol w="2024400">
                  <a:extLst>
                    <a:ext uri="{9D8B030D-6E8A-4147-A177-3AD203B41FA5}">
                      <a16:colId xmlns:a16="http://schemas.microsoft.com/office/drawing/2014/main" val="889980757"/>
                    </a:ext>
                  </a:extLst>
                </a:gridCol>
                <a:gridCol w="1496291">
                  <a:extLst>
                    <a:ext uri="{9D8B030D-6E8A-4147-A177-3AD203B41FA5}">
                      <a16:colId xmlns:a16="http://schemas.microsoft.com/office/drawing/2014/main" val="3476802841"/>
                    </a:ext>
                  </a:extLst>
                </a:gridCol>
                <a:gridCol w="1852470">
                  <a:extLst>
                    <a:ext uri="{9D8B030D-6E8A-4147-A177-3AD203B41FA5}">
                      <a16:colId xmlns:a16="http://schemas.microsoft.com/office/drawing/2014/main" val="1779347083"/>
                    </a:ext>
                  </a:extLst>
                </a:gridCol>
              </a:tblGrid>
              <a:tr h="370840">
                <a:tc>
                  <a:txBody>
                    <a:bodyPr/>
                    <a:lstStyle/>
                    <a:p>
                      <a:pPr algn="ctr"/>
                      <a:endParaRPr lang="en-CA" dirty="0"/>
                    </a:p>
                  </a:txBody>
                  <a:tcPr/>
                </a:tc>
                <a:tc>
                  <a:txBody>
                    <a:bodyPr/>
                    <a:lstStyle/>
                    <a:p>
                      <a:pPr algn="ctr"/>
                      <a:r>
                        <a:rPr lang="en-US" dirty="0"/>
                        <a:t>Mortgage (not an SMI)</a:t>
                      </a:r>
                      <a:endParaRPr lang="en-CA" dirty="0"/>
                    </a:p>
                  </a:txBody>
                  <a:tcPr/>
                </a:tc>
                <a:tc>
                  <a:txBody>
                    <a:bodyPr/>
                    <a:lstStyle/>
                    <a:p>
                      <a:pPr algn="ctr"/>
                      <a:r>
                        <a:rPr lang="en-US" dirty="0"/>
                        <a:t>QSMI</a:t>
                      </a:r>
                      <a:endParaRPr lang="en-CA" dirty="0"/>
                    </a:p>
                  </a:txBody>
                  <a:tcPr/>
                </a:tc>
                <a:tc>
                  <a:txBody>
                    <a:bodyPr/>
                    <a:lstStyle/>
                    <a:p>
                      <a:pPr algn="ctr"/>
                      <a:r>
                        <a:rPr lang="en-US" dirty="0"/>
                        <a:t>NQSMI</a:t>
                      </a:r>
                      <a:endParaRPr lang="en-CA" dirty="0"/>
                    </a:p>
                  </a:txBody>
                  <a:tcPr/>
                </a:tc>
                <a:extLst>
                  <a:ext uri="{0D108BD9-81ED-4DB2-BD59-A6C34878D82A}">
                    <a16:rowId xmlns:a16="http://schemas.microsoft.com/office/drawing/2014/main" val="852533604"/>
                  </a:ext>
                </a:extLst>
              </a:tr>
              <a:tr h="370840">
                <a:tc>
                  <a:txBody>
                    <a:bodyPr/>
                    <a:lstStyle/>
                    <a:p>
                      <a:pPr algn="ctr"/>
                      <a:r>
                        <a:rPr lang="en-US" dirty="0"/>
                        <a:t>Permitted Clients </a:t>
                      </a:r>
                      <a:r>
                        <a:rPr lang="en-US" u="sng" dirty="0"/>
                        <a:t>only</a:t>
                      </a:r>
                      <a:endParaRPr lang="en-CA" dirty="0"/>
                    </a:p>
                  </a:txBody>
                  <a:tcPr/>
                </a:tc>
                <a:tc>
                  <a:txBody>
                    <a:bodyPr/>
                    <a:lstStyle/>
                    <a:p>
                      <a:pPr algn="ctr"/>
                      <a:r>
                        <a:rPr lang="en-US" dirty="0"/>
                        <a:t>FSRA</a:t>
                      </a:r>
                      <a:endParaRPr lang="en-CA" dirty="0"/>
                    </a:p>
                  </a:txBody>
                  <a:tcPr/>
                </a:tc>
                <a:tc>
                  <a:txBody>
                    <a:bodyPr/>
                    <a:lstStyle/>
                    <a:p>
                      <a:pPr algn="ctr"/>
                      <a:r>
                        <a:rPr lang="en-US" dirty="0"/>
                        <a:t>FSRA</a:t>
                      </a:r>
                      <a:endParaRPr lang="en-CA" dirty="0"/>
                    </a:p>
                  </a:txBody>
                  <a:tcPr/>
                </a:tc>
                <a:tc>
                  <a:txBody>
                    <a:bodyPr/>
                    <a:lstStyle/>
                    <a:p>
                      <a:pPr algn="ctr"/>
                      <a:r>
                        <a:rPr lang="en-US" dirty="0"/>
                        <a:t>FSRA</a:t>
                      </a:r>
                      <a:endParaRPr lang="en-CA" dirty="0"/>
                    </a:p>
                  </a:txBody>
                  <a:tcPr/>
                </a:tc>
                <a:extLst>
                  <a:ext uri="{0D108BD9-81ED-4DB2-BD59-A6C34878D82A}">
                    <a16:rowId xmlns:a16="http://schemas.microsoft.com/office/drawing/2014/main" val="3654544902"/>
                  </a:ext>
                </a:extLst>
              </a:tr>
              <a:tr h="370840">
                <a:tc>
                  <a:txBody>
                    <a:bodyPr/>
                    <a:lstStyle/>
                    <a:p>
                      <a:pPr algn="ctr"/>
                      <a:r>
                        <a:rPr lang="en-US" dirty="0"/>
                        <a:t>Non-permitted clients</a:t>
                      </a:r>
                      <a:endParaRPr lang="en-CA" dirty="0"/>
                    </a:p>
                  </a:txBody>
                  <a:tcPr/>
                </a:tc>
                <a:tc>
                  <a:txBody>
                    <a:bodyPr/>
                    <a:lstStyle/>
                    <a:p>
                      <a:pPr algn="ctr"/>
                      <a:r>
                        <a:rPr lang="en-US" dirty="0"/>
                        <a:t>FSRA</a:t>
                      </a:r>
                      <a:endParaRPr lang="en-CA" dirty="0"/>
                    </a:p>
                  </a:txBody>
                  <a:tcPr/>
                </a:tc>
                <a:tc>
                  <a:txBody>
                    <a:bodyPr/>
                    <a:lstStyle/>
                    <a:p>
                      <a:pPr algn="ctr"/>
                      <a:r>
                        <a:rPr lang="en-US" dirty="0"/>
                        <a:t>FSRA</a:t>
                      </a:r>
                      <a:endParaRPr lang="en-CA" dirty="0"/>
                    </a:p>
                  </a:txBody>
                  <a:tcPr/>
                </a:tc>
                <a:tc>
                  <a:txBody>
                    <a:bodyPr/>
                    <a:lstStyle/>
                    <a:p>
                      <a:pPr algn="ctr"/>
                      <a:r>
                        <a:rPr lang="en-US" b="1" dirty="0"/>
                        <a:t>OSC</a:t>
                      </a:r>
                      <a:endParaRPr lang="en-CA" b="1" dirty="0"/>
                    </a:p>
                  </a:txBody>
                  <a:tcPr/>
                </a:tc>
                <a:extLst>
                  <a:ext uri="{0D108BD9-81ED-4DB2-BD59-A6C34878D82A}">
                    <a16:rowId xmlns:a16="http://schemas.microsoft.com/office/drawing/2014/main" val="415545524"/>
                  </a:ext>
                </a:extLst>
              </a:tr>
            </a:tbl>
          </a:graphicData>
        </a:graphic>
      </p:graphicFrame>
    </p:spTree>
    <p:extLst>
      <p:ext uri="{BB962C8B-B14F-4D97-AF65-F5344CB8AC3E}">
        <p14:creationId xmlns:p14="http://schemas.microsoft.com/office/powerpoint/2010/main" val="14636872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80243B-487A-4FC8-B238-4E661B08A71B}"/>
              </a:ext>
            </a:extLst>
          </p:cNvPr>
          <p:cNvSpPr>
            <a:spLocks noGrp="1"/>
          </p:cNvSpPr>
          <p:nvPr>
            <p:ph type="title"/>
          </p:nvPr>
        </p:nvSpPr>
        <p:spPr>
          <a:xfrm>
            <a:off x="863602" y="981079"/>
            <a:ext cx="7740650" cy="935035"/>
          </a:xfrm>
        </p:spPr>
        <p:txBody>
          <a:bodyPr/>
          <a:lstStyle/>
          <a:p>
            <a:r>
              <a:rPr lang="en-US" dirty="0"/>
              <a:t>Offering memorandum prospectus exemption</a:t>
            </a:r>
            <a:endParaRPr lang="en-CA" dirty="0"/>
          </a:p>
        </p:txBody>
      </p:sp>
      <p:sp>
        <p:nvSpPr>
          <p:cNvPr id="3" name="Footer Placeholder 2">
            <a:extLst>
              <a:ext uri="{FF2B5EF4-FFF2-40B4-BE49-F238E27FC236}">
                <a16:creationId xmlns:a16="http://schemas.microsoft.com/office/drawing/2014/main" id="{9C5C08D0-F980-4F92-8EB8-DE5057D0B08D}"/>
              </a:ext>
            </a:extLst>
          </p:cNvPr>
          <p:cNvSpPr>
            <a:spLocks noGrp="1"/>
          </p:cNvSpPr>
          <p:nvPr>
            <p:ph type="ftr" sz="quarter" idx="10"/>
          </p:nvPr>
        </p:nvSpPr>
        <p:spPr/>
        <p:txBody>
          <a:bodyPr/>
          <a:lstStyle/>
          <a:p>
            <a:endParaRPr lang="en-US" dirty="0"/>
          </a:p>
        </p:txBody>
      </p:sp>
      <p:sp>
        <p:nvSpPr>
          <p:cNvPr id="4" name="Slide Number Placeholder 3">
            <a:extLst>
              <a:ext uri="{FF2B5EF4-FFF2-40B4-BE49-F238E27FC236}">
                <a16:creationId xmlns:a16="http://schemas.microsoft.com/office/drawing/2014/main" id="{08FB309F-51CF-44F3-A25F-D584FC28BFFE}"/>
              </a:ext>
            </a:extLst>
          </p:cNvPr>
          <p:cNvSpPr>
            <a:spLocks noGrp="1"/>
          </p:cNvSpPr>
          <p:nvPr>
            <p:ph type="sldNum" sz="quarter" idx="11"/>
          </p:nvPr>
        </p:nvSpPr>
        <p:spPr/>
        <p:txBody>
          <a:bodyPr/>
          <a:lstStyle/>
          <a:p>
            <a:fld id="{515A1B19-A6DB-6343-AEEA-D4983C5A55B6}" type="slidenum">
              <a:rPr lang="en-US" smtClean="0"/>
              <a:pPr/>
              <a:t>10</a:t>
            </a:fld>
            <a:endParaRPr lang="en-US" dirty="0"/>
          </a:p>
        </p:txBody>
      </p:sp>
      <p:sp>
        <p:nvSpPr>
          <p:cNvPr id="5" name="Content Placeholder 4">
            <a:extLst>
              <a:ext uri="{FF2B5EF4-FFF2-40B4-BE49-F238E27FC236}">
                <a16:creationId xmlns:a16="http://schemas.microsoft.com/office/drawing/2014/main" id="{9A0149EC-7200-4647-B8EB-1AB71CC964E9}"/>
              </a:ext>
            </a:extLst>
          </p:cNvPr>
          <p:cNvSpPr>
            <a:spLocks noGrp="1"/>
          </p:cNvSpPr>
          <p:nvPr>
            <p:ph sz="quarter" idx="12"/>
          </p:nvPr>
        </p:nvSpPr>
        <p:spPr>
          <a:xfrm>
            <a:off x="858840" y="1765193"/>
            <a:ext cx="7740650" cy="4440237"/>
          </a:xfrm>
        </p:spPr>
        <p:txBody>
          <a:bodyPr/>
          <a:lstStyle/>
          <a:p>
            <a:r>
              <a:rPr lang="en-US" dirty="0"/>
              <a:t>Must provide the current fair market value of the property by a qualified and independent appraiser.</a:t>
            </a:r>
          </a:p>
          <a:p>
            <a:pPr lvl="1"/>
            <a:r>
              <a:rPr lang="en-CA" sz="1600" dirty="0"/>
              <a:t>Restrictions on providing any other value other than the appraised fair market value.</a:t>
            </a:r>
          </a:p>
          <a:p>
            <a:pPr lvl="1"/>
            <a:r>
              <a:rPr lang="en-CA" sz="1600" dirty="0"/>
              <a:t>Delivery of the appraisal to </a:t>
            </a:r>
            <a:r>
              <a:rPr lang="en-CA" sz="1600"/>
              <a:t>the OSC at </a:t>
            </a:r>
            <a:r>
              <a:rPr lang="en-CA" sz="1600" dirty="0"/>
              <a:t>the same time the OM is delivered.</a:t>
            </a:r>
          </a:p>
          <a:p>
            <a:pPr lvl="1"/>
            <a:endParaRPr lang="en-CA" sz="1600" dirty="0"/>
          </a:p>
          <a:p>
            <a:r>
              <a:rPr lang="en-CA" dirty="0"/>
              <a:t>All of the information in Form 45-106F18 must be included in the OM, including but not limited to:</a:t>
            </a:r>
          </a:p>
          <a:p>
            <a:pPr lvl="1"/>
            <a:r>
              <a:rPr lang="en-CA" sz="1600" dirty="0"/>
              <a:t>Risk factors specific to syndicated mortgages;</a:t>
            </a:r>
          </a:p>
          <a:p>
            <a:pPr lvl="1"/>
            <a:r>
              <a:rPr lang="en-CA" sz="1600" dirty="0"/>
              <a:t>Administration of the mortgage;</a:t>
            </a:r>
          </a:p>
          <a:p>
            <a:pPr lvl="1"/>
            <a:r>
              <a:rPr lang="en-CA" sz="1600" dirty="0"/>
              <a:t>Property subject to the mortgage;</a:t>
            </a:r>
          </a:p>
          <a:p>
            <a:pPr lvl="1"/>
            <a:r>
              <a:rPr lang="en-CA" sz="1600" dirty="0"/>
              <a:t>Information on the developer(s) of the property; and</a:t>
            </a:r>
          </a:p>
          <a:p>
            <a:pPr lvl="1"/>
            <a:r>
              <a:rPr lang="en-CA" sz="1600" dirty="0"/>
              <a:t>Conflicts of interest between the mortgage broker, borrower, mortgage administrator, developer and other parties.</a:t>
            </a:r>
          </a:p>
          <a:p>
            <a:endParaRPr lang="en-CA" sz="1600" dirty="0"/>
          </a:p>
        </p:txBody>
      </p:sp>
    </p:spTree>
    <p:extLst>
      <p:ext uri="{BB962C8B-B14F-4D97-AF65-F5344CB8AC3E}">
        <p14:creationId xmlns:p14="http://schemas.microsoft.com/office/powerpoint/2010/main" val="9659250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80243B-487A-4FC8-B238-4E661B08A71B}"/>
              </a:ext>
            </a:extLst>
          </p:cNvPr>
          <p:cNvSpPr>
            <a:spLocks noGrp="1"/>
          </p:cNvSpPr>
          <p:nvPr>
            <p:ph type="title"/>
          </p:nvPr>
        </p:nvSpPr>
        <p:spPr>
          <a:xfrm>
            <a:off x="863602" y="981079"/>
            <a:ext cx="7740650" cy="935035"/>
          </a:xfrm>
        </p:spPr>
        <p:txBody>
          <a:bodyPr/>
          <a:lstStyle/>
          <a:p>
            <a:r>
              <a:rPr lang="en-US" dirty="0"/>
              <a:t>Private issuer prospectus exemption</a:t>
            </a:r>
            <a:endParaRPr lang="en-CA" dirty="0"/>
          </a:p>
        </p:txBody>
      </p:sp>
      <p:sp>
        <p:nvSpPr>
          <p:cNvPr id="3" name="Footer Placeholder 2">
            <a:extLst>
              <a:ext uri="{FF2B5EF4-FFF2-40B4-BE49-F238E27FC236}">
                <a16:creationId xmlns:a16="http://schemas.microsoft.com/office/drawing/2014/main" id="{9C5C08D0-F980-4F92-8EB8-DE5057D0B08D}"/>
              </a:ext>
            </a:extLst>
          </p:cNvPr>
          <p:cNvSpPr>
            <a:spLocks noGrp="1"/>
          </p:cNvSpPr>
          <p:nvPr>
            <p:ph type="ftr" sz="quarter" idx="10"/>
          </p:nvPr>
        </p:nvSpPr>
        <p:spPr/>
        <p:txBody>
          <a:bodyPr/>
          <a:lstStyle/>
          <a:p>
            <a:endParaRPr lang="en-US" dirty="0"/>
          </a:p>
        </p:txBody>
      </p:sp>
      <p:sp>
        <p:nvSpPr>
          <p:cNvPr id="4" name="Slide Number Placeholder 3">
            <a:extLst>
              <a:ext uri="{FF2B5EF4-FFF2-40B4-BE49-F238E27FC236}">
                <a16:creationId xmlns:a16="http://schemas.microsoft.com/office/drawing/2014/main" id="{08FB309F-51CF-44F3-A25F-D584FC28BFFE}"/>
              </a:ext>
            </a:extLst>
          </p:cNvPr>
          <p:cNvSpPr>
            <a:spLocks noGrp="1"/>
          </p:cNvSpPr>
          <p:nvPr>
            <p:ph type="sldNum" sz="quarter" idx="11"/>
          </p:nvPr>
        </p:nvSpPr>
        <p:spPr/>
        <p:txBody>
          <a:bodyPr/>
          <a:lstStyle/>
          <a:p>
            <a:fld id="{515A1B19-A6DB-6343-AEEA-D4983C5A55B6}" type="slidenum">
              <a:rPr lang="en-US" smtClean="0"/>
              <a:pPr/>
              <a:t>11</a:t>
            </a:fld>
            <a:endParaRPr lang="en-US" dirty="0"/>
          </a:p>
        </p:txBody>
      </p:sp>
      <p:sp>
        <p:nvSpPr>
          <p:cNvPr id="5" name="Content Placeholder 4">
            <a:extLst>
              <a:ext uri="{FF2B5EF4-FFF2-40B4-BE49-F238E27FC236}">
                <a16:creationId xmlns:a16="http://schemas.microsoft.com/office/drawing/2014/main" id="{9A0149EC-7200-4647-B8EB-1AB71CC964E9}"/>
              </a:ext>
            </a:extLst>
          </p:cNvPr>
          <p:cNvSpPr>
            <a:spLocks noGrp="1"/>
          </p:cNvSpPr>
          <p:nvPr>
            <p:ph sz="quarter" idx="12"/>
          </p:nvPr>
        </p:nvSpPr>
        <p:spPr>
          <a:xfrm>
            <a:off x="858840" y="1765193"/>
            <a:ext cx="7740650" cy="4440237"/>
          </a:xfrm>
        </p:spPr>
        <p:txBody>
          <a:bodyPr/>
          <a:lstStyle/>
          <a:p>
            <a:r>
              <a:rPr lang="en-CA" dirty="0"/>
              <a:t>Not available for the distribution of SMIs.</a:t>
            </a:r>
          </a:p>
        </p:txBody>
      </p:sp>
    </p:spTree>
    <p:extLst>
      <p:ext uri="{BB962C8B-B14F-4D97-AF65-F5344CB8AC3E}">
        <p14:creationId xmlns:p14="http://schemas.microsoft.com/office/powerpoint/2010/main" val="40350820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80243B-487A-4FC8-B238-4E661B08A71B}"/>
              </a:ext>
            </a:extLst>
          </p:cNvPr>
          <p:cNvSpPr>
            <a:spLocks noGrp="1"/>
          </p:cNvSpPr>
          <p:nvPr>
            <p:ph type="title"/>
          </p:nvPr>
        </p:nvSpPr>
        <p:spPr>
          <a:xfrm>
            <a:off x="863602" y="981079"/>
            <a:ext cx="7740650" cy="935035"/>
          </a:xfrm>
        </p:spPr>
        <p:txBody>
          <a:bodyPr/>
          <a:lstStyle/>
          <a:p>
            <a:r>
              <a:rPr lang="en-US" dirty="0"/>
              <a:t>Registration requirements and process</a:t>
            </a:r>
            <a:endParaRPr lang="en-CA" dirty="0"/>
          </a:p>
        </p:txBody>
      </p:sp>
      <p:sp>
        <p:nvSpPr>
          <p:cNvPr id="3" name="Footer Placeholder 2">
            <a:extLst>
              <a:ext uri="{FF2B5EF4-FFF2-40B4-BE49-F238E27FC236}">
                <a16:creationId xmlns:a16="http://schemas.microsoft.com/office/drawing/2014/main" id="{9C5C08D0-F980-4F92-8EB8-DE5057D0B08D}"/>
              </a:ext>
            </a:extLst>
          </p:cNvPr>
          <p:cNvSpPr>
            <a:spLocks noGrp="1"/>
          </p:cNvSpPr>
          <p:nvPr>
            <p:ph type="ftr" sz="quarter" idx="10"/>
          </p:nvPr>
        </p:nvSpPr>
        <p:spPr/>
        <p:txBody>
          <a:bodyPr/>
          <a:lstStyle/>
          <a:p>
            <a:endParaRPr lang="en-US" dirty="0"/>
          </a:p>
        </p:txBody>
      </p:sp>
      <p:sp>
        <p:nvSpPr>
          <p:cNvPr id="4" name="Slide Number Placeholder 3">
            <a:extLst>
              <a:ext uri="{FF2B5EF4-FFF2-40B4-BE49-F238E27FC236}">
                <a16:creationId xmlns:a16="http://schemas.microsoft.com/office/drawing/2014/main" id="{08FB309F-51CF-44F3-A25F-D584FC28BFFE}"/>
              </a:ext>
            </a:extLst>
          </p:cNvPr>
          <p:cNvSpPr>
            <a:spLocks noGrp="1"/>
          </p:cNvSpPr>
          <p:nvPr>
            <p:ph type="sldNum" sz="quarter" idx="11"/>
          </p:nvPr>
        </p:nvSpPr>
        <p:spPr/>
        <p:txBody>
          <a:bodyPr/>
          <a:lstStyle/>
          <a:p>
            <a:fld id="{515A1B19-A6DB-6343-AEEA-D4983C5A55B6}" type="slidenum">
              <a:rPr lang="en-US" smtClean="0"/>
              <a:pPr/>
              <a:t>12</a:t>
            </a:fld>
            <a:endParaRPr lang="en-US" dirty="0"/>
          </a:p>
        </p:txBody>
      </p:sp>
      <p:sp>
        <p:nvSpPr>
          <p:cNvPr id="5" name="Content Placeholder 4">
            <a:extLst>
              <a:ext uri="{FF2B5EF4-FFF2-40B4-BE49-F238E27FC236}">
                <a16:creationId xmlns:a16="http://schemas.microsoft.com/office/drawing/2014/main" id="{9A0149EC-7200-4647-B8EB-1AB71CC964E9}"/>
              </a:ext>
            </a:extLst>
          </p:cNvPr>
          <p:cNvSpPr>
            <a:spLocks noGrp="1"/>
          </p:cNvSpPr>
          <p:nvPr>
            <p:ph sz="quarter" idx="12"/>
          </p:nvPr>
        </p:nvSpPr>
        <p:spPr>
          <a:xfrm>
            <a:off x="858840" y="1765193"/>
            <a:ext cx="7740650" cy="4440237"/>
          </a:xfrm>
        </p:spPr>
        <p:txBody>
          <a:bodyPr/>
          <a:lstStyle/>
          <a:p>
            <a:r>
              <a:rPr lang="en-US" dirty="0"/>
              <a:t>National Registration Database (</a:t>
            </a:r>
            <a:r>
              <a:rPr lang="en-US" b="1" dirty="0"/>
              <a:t>NRD</a:t>
            </a:r>
            <a:r>
              <a:rPr lang="en-US" dirty="0"/>
              <a:t>) - </a:t>
            </a:r>
            <a:r>
              <a:rPr lang="en-US" dirty="0">
                <a:hlinkClick r:id="rId3"/>
              </a:rPr>
              <a:t>https://www.nrd.ca/</a:t>
            </a:r>
            <a:r>
              <a:rPr lang="en-US" dirty="0"/>
              <a:t> </a:t>
            </a:r>
          </a:p>
          <a:p>
            <a:endParaRPr lang="en-US" dirty="0"/>
          </a:p>
          <a:p>
            <a:r>
              <a:rPr lang="en-US" dirty="0"/>
              <a:t>Form 33-109F6 – </a:t>
            </a:r>
            <a:r>
              <a:rPr lang="en-US" i="1" dirty="0"/>
              <a:t>Firm Registration </a:t>
            </a:r>
            <a:r>
              <a:rPr lang="en-US" dirty="0"/>
              <a:t>(</a:t>
            </a:r>
            <a:r>
              <a:rPr lang="en-US" b="1" dirty="0"/>
              <a:t>Form 33-109F6</a:t>
            </a:r>
            <a:r>
              <a:rPr lang="en-US" dirty="0"/>
              <a:t>)</a:t>
            </a:r>
          </a:p>
          <a:p>
            <a:pPr lvl="1"/>
            <a:r>
              <a:rPr lang="en-US" dirty="0">
                <a:hlinkClick r:id="rId4"/>
              </a:rPr>
              <a:t>https://www.osc.ca/en/filing-documents-online</a:t>
            </a:r>
            <a:r>
              <a:rPr lang="en-US" dirty="0"/>
              <a:t> </a:t>
            </a:r>
          </a:p>
          <a:p>
            <a:pPr lvl="1"/>
            <a:endParaRPr lang="en-US" dirty="0"/>
          </a:p>
          <a:p>
            <a:r>
              <a:rPr lang="en-US" dirty="0"/>
              <a:t>Form 33-109F4 - </a:t>
            </a:r>
            <a:r>
              <a:rPr lang="en-CA" i="1" dirty="0"/>
              <a:t>Registration of Individuals and Review of Permitted Individuals </a:t>
            </a:r>
            <a:r>
              <a:rPr lang="en-CA" dirty="0"/>
              <a:t>(</a:t>
            </a:r>
            <a:r>
              <a:rPr lang="en-CA" b="1" dirty="0"/>
              <a:t>Form 33-109F4</a:t>
            </a:r>
            <a:r>
              <a:rPr lang="en-CA" dirty="0"/>
              <a:t>)</a:t>
            </a:r>
            <a:endParaRPr lang="en-CA" i="1" dirty="0"/>
          </a:p>
          <a:p>
            <a:pPr lvl="1"/>
            <a:r>
              <a:rPr lang="en-CA" sz="1600" dirty="0"/>
              <a:t>The form must be submitted for each of the following individuals:</a:t>
            </a:r>
          </a:p>
          <a:p>
            <a:pPr lvl="2"/>
            <a:r>
              <a:rPr lang="en-CA" sz="1600" dirty="0"/>
              <a:t>The ultimate designated person</a:t>
            </a:r>
          </a:p>
          <a:p>
            <a:pPr lvl="2"/>
            <a:r>
              <a:rPr lang="en-CA" sz="1600" dirty="0"/>
              <a:t>The chief compliance officer</a:t>
            </a:r>
          </a:p>
          <a:p>
            <a:pPr lvl="2"/>
            <a:r>
              <a:rPr lang="en-CA" sz="1600" dirty="0"/>
              <a:t>Every dealing representative</a:t>
            </a:r>
          </a:p>
          <a:p>
            <a:pPr lvl="2"/>
            <a:r>
              <a:rPr lang="en-CA" sz="1600" dirty="0"/>
              <a:t>Each director</a:t>
            </a:r>
          </a:p>
          <a:p>
            <a:pPr lvl="2"/>
            <a:r>
              <a:rPr lang="en-CA" sz="1600" dirty="0"/>
              <a:t>The CEO, CFO, COO (or equivalent)</a:t>
            </a:r>
          </a:p>
          <a:p>
            <a:pPr lvl="2"/>
            <a:r>
              <a:rPr lang="en-CA" sz="1600" dirty="0"/>
              <a:t>Any individual who directly or indirectly owns </a:t>
            </a:r>
            <a:r>
              <a:rPr lang="en-CA" sz="1600"/>
              <a:t>or controls </a:t>
            </a:r>
            <a:r>
              <a:rPr lang="en-CA" sz="1600" dirty="0"/>
              <a:t>10% or more of the firm</a:t>
            </a:r>
          </a:p>
          <a:p>
            <a:pPr lvl="2"/>
            <a:endParaRPr lang="en-CA" sz="1600" dirty="0"/>
          </a:p>
        </p:txBody>
      </p:sp>
    </p:spTree>
    <p:extLst>
      <p:ext uri="{BB962C8B-B14F-4D97-AF65-F5344CB8AC3E}">
        <p14:creationId xmlns:p14="http://schemas.microsoft.com/office/powerpoint/2010/main" val="28131217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80243B-487A-4FC8-B238-4E661B08A71B}"/>
              </a:ext>
            </a:extLst>
          </p:cNvPr>
          <p:cNvSpPr>
            <a:spLocks noGrp="1"/>
          </p:cNvSpPr>
          <p:nvPr>
            <p:ph type="title"/>
          </p:nvPr>
        </p:nvSpPr>
        <p:spPr>
          <a:xfrm>
            <a:off x="863602" y="981079"/>
            <a:ext cx="7740650" cy="935035"/>
          </a:xfrm>
        </p:spPr>
        <p:txBody>
          <a:bodyPr/>
          <a:lstStyle/>
          <a:p>
            <a:r>
              <a:rPr lang="en-US" dirty="0"/>
              <a:t>Registration requirements and process</a:t>
            </a:r>
            <a:endParaRPr lang="en-CA" dirty="0"/>
          </a:p>
        </p:txBody>
      </p:sp>
      <p:sp>
        <p:nvSpPr>
          <p:cNvPr id="3" name="Footer Placeholder 2">
            <a:extLst>
              <a:ext uri="{FF2B5EF4-FFF2-40B4-BE49-F238E27FC236}">
                <a16:creationId xmlns:a16="http://schemas.microsoft.com/office/drawing/2014/main" id="{9C5C08D0-F980-4F92-8EB8-DE5057D0B08D}"/>
              </a:ext>
            </a:extLst>
          </p:cNvPr>
          <p:cNvSpPr>
            <a:spLocks noGrp="1"/>
          </p:cNvSpPr>
          <p:nvPr>
            <p:ph type="ftr" sz="quarter" idx="10"/>
          </p:nvPr>
        </p:nvSpPr>
        <p:spPr/>
        <p:txBody>
          <a:bodyPr/>
          <a:lstStyle/>
          <a:p>
            <a:endParaRPr lang="en-US" dirty="0"/>
          </a:p>
        </p:txBody>
      </p:sp>
      <p:sp>
        <p:nvSpPr>
          <p:cNvPr id="4" name="Slide Number Placeholder 3">
            <a:extLst>
              <a:ext uri="{FF2B5EF4-FFF2-40B4-BE49-F238E27FC236}">
                <a16:creationId xmlns:a16="http://schemas.microsoft.com/office/drawing/2014/main" id="{08FB309F-51CF-44F3-A25F-D584FC28BFFE}"/>
              </a:ext>
            </a:extLst>
          </p:cNvPr>
          <p:cNvSpPr>
            <a:spLocks noGrp="1"/>
          </p:cNvSpPr>
          <p:nvPr>
            <p:ph type="sldNum" sz="quarter" idx="11"/>
          </p:nvPr>
        </p:nvSpPr>
        <p:spPr/>
        <p:txBody>
          <a:bodyPr/>
          <a:lstStyle/>
          <a:p>
            <a:fld id="{515A1B19-A6DB-6343-AEEA-D4983C5A55B6}" type="slidenum">
              <a:rPr lang="en-US" smtClean="0"/>
              <a:pPr/>
              <a:t>13</a:t>
            </a:fld>
            <a:endParaRPr lang="en-US" dirty="0"/>
          </a:p>
        </p:txBody>
      </p:sp>
      <p:sp>
        <p:nvSpPr>
          <p:cNvPr id="5" name="Content Placeholder 4">
            <a:extLst>
              <a:ext uri="{FF2B5EF4-FFF2-40B4-BE49-F238E27FC236}">
                <a16:creationId xmlns:a16="http://schemas.microsoft.com/office/drawing/2014/main" id="{9A0149EC-7200-4647-B8EB-1AB71CC964E9}"/>
              </a:ext>
            </a:extLst>
          </p:cNvPr>
          <p:cNvSpPr>
            <a:spLocks noGrp="1"/>
          </p:cNvSpPr>
          <p:nvPr>
            <p:ph sz="quarter" idx="12"/>
          </p:nvPr>
        </p:nvSpPr>
        <p:spPr>
          <a:xfrm>
            <a:off x="858840" y="1765193"/>
            <a:ext cx="7740650" cy="4440237"/>
          </a:xfrm>
        </p:spPr>
        <p:txBody>
          <a:bodyPr/>
          <a:lstStyle/>
          <a:p>
            <a:r>
              <a:rPr lang="en-US" dirty="0"/>
              <a:t>Ultimate designated person (</a:t>
            </a:r>
            <a:r>
              <a:rPr lang="en-US" b="1" dirty="0"/>
              <a:t>UDP</a:t>
            </a:r>
            <a:r>
              <a:rPr lang="en-US" dirty="0"/>
              <a:t>)</a:t>
            </a:r>
          </a:p>
          <a:p>
            <a:pPr lvl="1"/>
            <a:r>
              <a:rPr lang="en-CA" sz="1600" dirty="0"/>
              <a:t>supervise the activities of the firm that are directed towards ensuring compliance with securities legislation by the firm and each individual acting on the firm's behalf; and</a:t>
            </a:r>
          </a:p>
          <a:p>
            <a:pPr lvl="1"/>
            <a:r>
              <a:rPr lang="en-CA" sz="1600" dirty="0"/>
              <a:t>promote compliance by the firm, and individuals acting on its behalf, with securities legislation</a:t>
            </a:r>
            <a:r>
              <a:rPr lang="en-CA" dirty="0"/>
              <a:t>.</a:t>
            </a:r>
          </a:p>
          <a:p>
            <a:endParaRPr lang="en-CA" dirty="0"/>
          </a:p>
          <a:p>
            <a:r>
              <a:rPr lang="en-CA" dirty="0"/>
              <a:t>Chief compliance officer (</a:t>
            </a:r>
            <a:r>
              <a:rPr lang="en-CA" b="1" dirty="0"/>
              <a:t>CCO</a:t>
            </a:r>
            <a:r>
              <a:rPr lang="en-CA" dirty="0"/>
              <a:t>)</a:t>
            </a:r>
          </a:p>
          <a:p>
            <a:pPr lvl="1"/>
            <a:r>
              <a:rPr lang="en-CA" sz="1600" dirty="0"/>
              <a:t>establish and maintain compliance policies and procedures;</a:t>
            </a:r>
          </a:p>
          <a:p>
            <a:pPr lvl="1"/>
            <a:r>
              <a:rPr lang="en-CA" sz="1600" dirty="0"/>
              <a:t>monitor and assess compliance by the firm, and individuals acting on its behalf;</a:t>
            </a:r>
          </a:p>
          <a:p>
            <a:pPr lvl="1"/>
            <a:r>
              <a:rPr lang="en-CA" sz="1600" dirty="0"/>
              <a:t>report to the UDP if aware of any non-compliance with securities legislation; and</a:t>
            </a:r>
          </a:p>
          <a:p>
            <a:pPr lvl="1"/>
            <a:r>
              <a:rPr lang="en-CA" sz="1600" dirty="0"/>
              <a:t>submit an annual report to the firm's board of directors (or equivalent)</a:t>
            </a:r>
          </a:p>
        </p:txBody>
      </p:sp>
    </p:spTree>
    <p:extLst>
      <p:ext uri="{BB962C8B-B14F-4D97-AF65-F5344CB8AC3E}">
        <p14:creationId xmlns:p14="http://schemas.microsoft.com/office/powerpoint/2010/main" val="25520006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80243B-487A-4FC8-B238-4E661B08A71B}"/>
              </a:ext>
            </a:extLst>
          </p:cNvPr>
          <p:cNvSpPr>
            <a:spLocks noGrp="1"/>
          </p:cNvSpPr>
          <p:nvPr>
            <p:ph type="title"/>
          </p:nvPr>
        </p:nvSpPr>
        <p:spPr>
          <a:xfrm>
            <a:off x="863602" y="981079"/>
            <a:ext cx="7740650" cy="935035"/>
          </a:xfrm>
        </p:spPr>
        <p:txBody>
          <a:bodyPr/>
          <a:lstStyle/>
          <a:p>
            <a:r>
              <a:rPr lang="en-US" dirty="0"/>
              <a:t>Registration requirements and process</a:t>
            </a:r>
            <a:endParaRPr lang="en-CA" dirty="0"/>
          </a:p>
        </p:txBody>
      </p:sp>
      <p:sp>
        <p:nvSpPr>
          <p:cNvPr id="3" name="Footer Placeholder 2">
            <a:extLst>
              <a:ext uri="{FF2B5EF4-FFF2-40B4-BE49-F238E27FC236}">
                <a16:creationId xmlns:a16="http://schemas.microsoft.com/office/drawing/2014/main" id="{9C5C08D0-F980-4F92-8EB8-DE5057D0B08D}"/>
              </a:ext>
            </a:extLst>
          </p:cNvPr>
          <p:cNvSpPr>
            <a:spLocks noGrp="1"/>
          </p:cNvSpPr>
          <p:nvPr>
            <p:ph type="ftr" sz="quarter" idx="10"/>
          </p:nvPr>
        </p:nvSpPr>
        <p:spPr/>
        <p:txBody>
          <a:bodyPr/>
          <a:lstStyle/>
          <a:p>
            <a:endParaRPr lang="en-US" dirty="0"/>
          </a:p>
        </p:txBody>
      </p:sp>
      <p:sp>
        <p:nvSpPr>
          <p:cNvPr id="4" name="Slide Number Placeholder 3">
            <a:extLst>
              <a:ext uri="{FF2B5EF4-FFF2-40B4-BE49-F238E27FC236}">
                <a16:creationId xmlns:a16="http://schemas.microsoft.com/office/drawing/2014/main" id="{08FB309F-51CF-44F3-A25F-D584FC28BFFE}"/>
              </a:ext>
            </a:extLst>
          </p:cNvPr>
          <p:cNvSpPr>
            <a:spLocks noGrp="1"/>
          </p:cNvSpPr>
          <p:nvPr>
            <p:ph type="sldNum" sz="quarter" idx="11"/>
          </p:nvPr>
        </p:nvSpPr>
        <p:spPr/>
        <p:txBody>
          <a:bodyPr/>
          <a:lstStyle/>
          <a:p>
            <a:fld id="{515A1B19-A6DB-6343-AEEA-D4983C5A55B6}" type="slidenum">
              <a:rPr lang="en-US" smtClean="0"/>
              <a:pPr/>
              <a:t>14</a:t>
            </a:fld>
            <a:endParaRPr lang="en-US" dirty="0"/>
          </a:p>
        </p:txBody>
      </p:sp>
      <p:sp>
        <p:nvSpPr>
          <p:cNvPr id="5" name="Content Placeholder 4">
            <a:extLst>
              <a:ext uri="{FF2B5EF4-FFF2-40B4-BE49-F238E27FC236}">
                <a16:creationId xmlns:a16="http://schemas.microsoft.com/office/drawing/2014/main" id="{9A0149EC-7200-4647-B8EB-1AB71CC964E9}"/>
              </a:ext>
            </a:extLst>
          </p:cNvPr>
          <p:cNvSpPr>
            <a:spLocks noGrp="1"/>
          </p:cNvSpPr>
          <p:nvPr>
            <p:ph sz="quarter" idx="12"/>
          </p:nvPr>
        </p:nvSpPr>
        <p:spPr>
          <a:xfrm>
            <a:off x="858840" y="1765193"/>
            <a:ext cx="7740650" cy="4440237"/>
          </a:xfrm>
        </p:spPr>
        <p:txBody>
          <a:bodyPr/>
          <a:lstStyle/>
          <a:p>
            <a:r>
              <a:rPr lang="en-CA" dirty="0"/>
              <a:t>Dealing representative (</a:t>
            </a:r>
            <a:r>
              <a:rPr lang="en-CA" b="1" dirty="0"/>
              <a:t>DR</a:t>
            </a:r>
            <a:r>
              <a:rPr lang="en-CA" dirty="0"/>
              <a:t>)</a:t>
            </a:r>
          </a:p>
          <a:p>
            <a:pPr lvl="1"/>
            <a:r>
              <a:rPr lang="en-CA" sz="1600" dirty="0"/>
              <a:t>Must be registered in order to trade in any securities, including SMIs.</a:t>
            </a:r>
          </a:p>
          <a:p>
            <a:pPr lvl="1"/>
            <a:r>
              <a:rPr lang="en-CA" sz="1600" dirty="0"/>
              <a:t>“trade” includes any act in furtherance of a trade.</a:t>
            </a:r>
          </a:p>
          <a:p>
            <a:pPr lvl="1"/>
            <a:endParaRPr lang="en-CA" sz="1600" dirty="0"/>
          </a:p>
          <a:p>
            <a:r>
              <a:rPr lang="en-CA" sz="1600" dirty="0"/>
              <a:t>Proficiency requirements</a:t>
            </a:r>
          </a:p>
          <a:p>
            <a:pPr lvl="1"/>
            <a:r>
              <a:rPr lang="en-CA" sz="1600" dirty="0"/>
              <a:t>All registered individuals must have the education, training and experience to perform their role competently.</a:t>
            </a:r>
          </a:p>
          <a:p>
            <a:pPr lvl="1"/>
            <a:r>
              <a:rPr lang="en-CA" sz="1600" dirty="0"/>
              <a:t>UDP must be the CEO (or equivalent) of the firm.</a:t>
            </a:r>
          </a:p>
          <a:p>
            <a:pPr lvl="1"/>
            <a:r>
              <a:rPr lang="en-CA" sz="1600" dirty="0"/>
              <a:t>CCOs must be able to demonstrate 12 months of “relevant securities industry experience” and complete certain examinations.</a:t>
            </a:r>
          </a:p>
          <a:p>
            <a:pPr lvl="2"/>
            <a:r>
              <a:rPr lang="en-CA" sz="1600" dirty="0"/>
              <a:t>CSA staff may consider compliance experience obtained at a mortgage brokerage to be “relevant”</a:t>
            </a:r>
          </a:p>
          <a:p>
            <a:pPr lvl="1"/>
            <a:r>
              <a:rPr lang="en-CA" sz="1600" dirty="0"/>
              <a:t>DRs must complete certain examinations.</a:t>
            </a:r>
          </a:p>
          <a:p>
            <a:pPr lvl="1"/>
            <a:endParaRPr lang="en-CA" sz="1600" dirty="0"/>
          </a:p>
        </p:txBody>
      </p:sp>
    </p:spTree>
    <p:extLst>
      <p:ext uri="{BB962C8B-B14F-4D97-AF65-F5344CB8AC3E}">
        <p14:creationId xmlns:p14="http://schemas.microsoft.com/office/powerpoint/2010/main" val="36026788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80243B-487A-4FC8-B238-4E661B08A71B}"/>
              </a:ext>
            </a:extLst>
          </p:cNvPr>
          <p:cNvSpPr>
            <a:spLocks noGrp="1"/>
          </p:cNvSpPr>
          <p:nvPr>
            <p:ph type="title"/>
          </p:nvPr>
        </p:nvSpPr>
        <p:spPr>
          <a:xfrm>
            <a:off x="863602" y="981079"/>
            <a:ext cx="7740650" cy="935035"/>
          </a:xfrm>
        </p:spPr>
        <p:txBody>
          <a:bodyPr/>
          <a:lstStyle/>
          <a:p>
            <a:r>
              <a:rPr lang="en-US" dirty="0"/>
              <a:t>Registration requirements and process</a:t>
            </a:r>
            <a:endParaRPr lang="en-CA" dirty="0"/>
          </a:p>
        </p:txBody>
      </p:sp>
      <p:sp>
        <p:nvSpPr>
          <p:cNvPr id="3" name="Footer Placeholder 2">
            <a:extLst>
              <a:ext uri="{FF2B5EF4-FFF2-40B4-BE49-F238E27FC236}">
                <a16:creationId xmlns:a16="http://schemas.microsoft.com/office/drawing/2014/main" id="{9C5C08D0-F980-4F92-8EB8-DE5057D0B08D}"/>
              </a:ext>
            </a:extLst>
          </p:cNvPr>
          <p:cNvSpPr>
            <a:spLocks noGrp="1"/>
          </p:cNvSpPr>
          <p:nvPr>
            <p:ph type="ftr" sz="quarter" idx="10"/>
          </p:nvPr>
        </p:nvSpPr>
        <p:spPr/>
        <p:txBody>
          <a:bodyPr/>
          <a:lstStyle/>
          <a:p>
            <a:endParaRPr lang="en-US" dirty="0"/>
          </a:p>
        </p:txBody>
      </p:sp>
      <p:sp>
        <p:nvSpPr>
          <p:cNvPr id="4" name="Slide Number Placeholder 3">
            <a:extLst>
              <a:ext uri="{FF2B5EF4-FFF2-40B4-BE49-F238E27FC236}">
                <a16:creationId xmlns:a16="http://schemas.microsoft.com/office/drawing/2014/main" id="{08FB309F-51CF-44F3-A25F-D584FC28BFFE}"/>
              </a:ext>
            </a:extLst>
          </p:cNvPr>
          <p:cNvSpPr>
            <a:spLocks noGrp="1"/>
          </p:cNvSpPr>
          <p:nvPr>
            <p:ph type="sldNum" sz="quarter" idx="11"/>
          </p:nvPr>
        </p:nvSpPr>
        <p:spPr/>
        <p:txBody>
          <a:bodyPr/>
          <a:lstStyle/>
          <a:p>
            <a:fld id="{515A1B19-A6DB-6343-AEEA-D4983C5A55B6}" type="slidenum">
              <a:rPr lang="en-US" smtClean="0"/>
              <a:pPr/>
              <a:t>15</a:t>
            </a:fld>
            <a:endParaRPr lang="en-US" dirty="0"/>
          </a:p>
        </p:txBody>
      </p:sp>
      <p:sp>
        <p:nvSpPr>
          <p:cNvPr id="5" name="Content Placeholder 4">
            <a:extLst>
              <a:ext uri="{FF2B5EF4-FFF2-40B4-BE49-F238E27FC236}">
                <a16:creationId xmlns:a16="http://schemas.microsoft.com/office/drawing/2014/main" id="{9A0149EC-7200-4647-B8EB-1AB71CC964E9}"/>
              </a:ext>
            </a:extLst>
          </p:cNvPr>
          <p:cNvSpPr>
            <a:spLocks noGrp="1"/>
          </p:cNvSpPr>
          <p:nvPr>
            <p:ph sz="quarter" idx="12"/>
          </p:nvPr>
        </p:nvSpPr>
        <p:spPr>
          <a:xfrm>
            <a:off x="858840" y="1765193"/>
            <a:ext cx="7740650" cy="4440237"/>
          </a:xfrm>
        </p:spPr>
        <p:txBody>
          <a:bodyPr/>
          <a:lstStyle/>
          <a:p>
            <a:r>
              <a:rPr lang="en-US" dirty="0"/>
              <a:t>OSC service commitment is to provide a decision on new, routine business applications within </a:t>
            </a:r>
            <a:r>
              <a:rPr lang="en-US" u="sng" dirty="0"/>
              <a:t>90 business days </a:t>
            </a:r>
            <a:r>
              <a:rPr lang="en-US" dirty="0"/>
              <a:t>of receiving a  </a:t>
            </a:r>
            <a:r>
              <a:rPr lang="en-CA" b="1" dirty="0"/>
              <a:t>complete and adequate application</a:t>
            </a:r>
            <a:r>
              <a:rPr lang="en-CA" dirty="0"/>
              <a:t>.</a:t>
            </a:r>
          </a:p>
          <a:p>
            <a:endParaRPr lang="en-CA" b="1" dirty="0"/>
          </a:p>
          <a:p>
            <a:r>
              <a:rPr lang="en-CA" dirty="0"/>
              <a:t>Filing fees are associated with NRD and filing of both Form 33-109F6 and Form 33-109F4</a:t>
            </a:r>
          </a:p>
          <a:p>
            <a:pPr lvl="1"/>
            <a:r>
              <a:rPr lang="en-CA" dirty="0"/>
              <a:t>Fees payable to the OSC are found in OSC Rule 13-502 </a:t>
            </a:r>
            <a:r>
              <a:rPr lang="en-CA" i="1" dirty="0"/>
              <a:t>Fees</a:t>
            </a:r>
            <a:r>
              <a:rPr lang="en-CA" dirty="0"/>
              <a:t>.</a:t>
            </a:r>
          </a:p>
        </p:txBody>
      </p:sp>
    </p:spTree>
    <p:extLst>
      <p:ext uri="{BB962C8B-B14F-4D97-AF65-F5344CB8AC3E}">
        <p14:creationId xmlns:p14="http://schemas.microsoft.com/office/powerpoint/2010/main" val="5132175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80243B-487A-4FC8-B238-4E661B08A71B}"/>
              </a:ext>
            </a:extLst>
          </p:cNvPr>
          <p:cNvSpPr>
            <a:spLocks noGrp="1"/>
          </p:cNvSpPr>
          <p:nvPr>
            <p:ph type="title"/>
          </p:nvPr>
        </p:nvSpPr>
        <p:spPr>
          <a:xfrm>
            <a:off x="863602" y="981079"/>
            <a:ext cx="7740650" cy="935035"/>
          </a:xfrm>
        </p:spPr>
        <p:txBody>
          <a:bodyPr/>
          <a:lstStyle/>
          <a:p>
            <a:r>
              <a:rPr lang="en-US" dirty="0"/>
              <a:t>Ongoing compliance obligations</a:t>
            </a:r>
            <a:endParaRPr lang="en-CA" dirty="0"/>
          </a:p>
        </p:txBody>
      </p:sp>
      <p:sp>
        <p:nvSpPr>
          <p:cNvPr id="3" name="Footer Placeholder 2">
            <a:extLst>
              <a:ext uri="{FF2B5EF4-FFF2-40B4-BE49-F238E27FC236}">
                <a16:creationId xmlns:a16="http://schemas.microsoft.com/office/drawing/2014/main" id="{9C5C08D0-F980-4F92-8EB8-DE5057D0B08D}"/>
              </a:ext>
            </a:extLst>
          </p:cNvPr>
          <p:cNvSpPr>
            <a:spLocks noGrp="1"/>
          </p:cNvSpPr>
          <p:nvPr>
            <p:ph type="ftr" sz="quarter" idx="10"/>
          </p:nvPr>
        </p:nvSpPr>
        <p:spPr/>
        <p:txBody>
          <a:bodyPr/>
          <a:lstStyle/>
          <a:p>
            <a:endParaRPr lang="en-US" dirty="0"/>
          </a:p>
        </p:txBody>
      </p:sp>
      <p:sp>
        <p:nvSpPr>
          <p:cNvPr id="4" name="Slide Number Placeholder 3">
            <a:extLst>
              <a:ext uri="{FF2B5EF4-FFF2-40B4-BE49-F238E27FC236}">
                <a16:creationId xmlns:a16="http://schemas.microsoft.com/office/drawing/2014/main" id="{08FB309F-51CF-44F3-A25F-D584FC28BFFE}"/>
              </a:ext>
            </a:extLst>
          </p:cNvPr>
          <p:cNvSpPr>
            <a:spLocks noGrp="1"/>
          </p:cNvSpPr>
          <p:nvPr>
            <p:ph type="sldNum" sz="quarter" idx="11"/>
          </p:nvPr>
        </p:nvSpPr>
        <p:spPr/>
        <p:txBody>
          <a:bodyPr/>
          <a:lstStyle/>
          <a:p>
            <a:fld id="{515A1B19-A6DB-6343-AEEA-D4983C5A55B6}" type="slidenum">
              <a:rPr lang="en-US" smtClean="0"/>
              <a:pPr/>
              <a:t>16</a:t>
            </a:fld>
            <a:endParaRPr lang="en-US" dirty="0"/>
          </a:p>
        </p:txBody>
      </p:sp>
      <p:sp>
        <p:nvSpPr>
          <p:cNvPr id="5" name="Content Placeholder 4">
            <a:extLst>
              <a:ext uri="{FF2B5EF4-FFF2-40B4-BE49-F238E27FC236}">
                <a16:creationId xmlns:a16="http://schemas.microsoft.com/office/drawing/2014/main" id="{9A0149EC-7200-4647-B8EB-1AB71CC964E9}"/>
              </a:ext>
            </a:extLst>
          </p:cNvPr>
          <p:cNvSpPr>
            <a:spLocks noGrp="1"/>
          </p:cNvSpPr>
          <p:nvPr>
            <p:ph sz="quarter" idx="12"/>
          </p:nvPr>
        </p:nvSpPr>
        <p:spPr>
          <a:xfrm>
            <a:off x="863602" y="1608175"/>
            <a:ext cx="7740650" cy="4440237"/>
          </a:xfrm>
        </p:spPr>
        <p:txBody>
          <a:bodyPr/>
          <a:lstStyle/>
          <a:p>
            <a:r>
              <a:rPr lang="en-US" dirty="0"/>
              <a:t>Section 11.1 of NI 31-103</a:t>
            </a:r>
          </a:p>
          <a:p>
            <a:endParaRPr lang="en-US" dirty="0"/>
          </a:p>
          <a:p>
            <a:pPr lvl="1"/>
            <a:r>
              <a:rPr lang="en-US" sz="1600" dirty="0"/>
              <a:t>A registered firm must establish, maintain and apply policies and procedures that establish a system of controls and supervision sufficient to:</a:t>
            </a:r>
          </a:p>
          <a:p>
            <a:pPr lvl="1"/>
            <a:endParaRPr lang="en-US" sz="1600" dirty="0"/>
          </a:p>
          <a:p>
            <a:pPr marL="1257277" lvl="2" indent="-342900">
              <a:buFont typeface="+mj-lt"/>
              <a:buAutoNum type="alphaLcParenR"/>
            </a:pPr>
            <a:r>
              <a:rPr lang="en-CA" sz="1600" dirty="0"/>
              <a:t>Provide reasonable assurance that the firm and its individuals comply with securities law, and</a:t>
            </a:r>
          </a:p>
          <a:p>
            <a:pPr marL="1257277" lvl="2" indent="-342900">
              <a:buFont typeface="+mj-lt"/>
              <a:buAutoNum type="alphaLcParenR"/>
            </a:pPr>
            <a:endParaRPr lang="en-CA" sz="1600" dirty="0"/>
          </a:p>
          <a:p>
            <a:pPr marL="1257277" lvl="2" indent="-342900">
              <a:buFont typeface="+mj-lt"/>
              <a:buAutoNum type="alphaLcParenR"/>
            </a:pPr>
            <a:r>
              <a:rPr lang="en-CA" sz="1600" dirty="0"/>
              <a:t>Manage the risks associated with its business according to prudent business practices.</a:t>
            </a:r>
          </a:p>
          <a:p>
            <a:pPr marL="0" indent="0">
              <a:buNone/>
            </a:pPr>
            <a:endParaRPr lang="en-CA" sz="1600" i="1" dirty="0"/>
          </a:p>
          <a:p>
            <a:r>
              <a:rPr lang="en-CA" dirty="0"/>
              <a:t>OSC Rule 31-505 </a:t>
            </a:r>
            <a:r>
              <a:rPr lang="en-CA" i="1" dirty="0"/>
              <a:t>Conditions of Registration</a:t>
            </a:r>
            <a:endParaRPr lang="en-CA" dirty="0"/>
          </a:p>
          <a:p>
            <a:pPr lvl="1"/>
            <a:r>
              <a:rPr lang="en-CA" sz="1600" dirty="0"/>
              <a:t>Dealers and their representatives must deal fairly, honestly and in good faith with your clients</a:t>
            </a:r>
          </a:p>
        </p:txBody>
      </p:sp>
    </p:spTree>
    <p:extLst>
      <p:ext uri="{BB962C8B-B14F-4D97-AF65-F5344CB8AC3E}">
        <p14:creationId xmlns:p14="http://schemas.microsoft.com/office/powerpoint/2010/main" val="29787726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80243B-487A-4FC8-B238-4E661B08A71B}"/>
              </a:ext>
            </a:extLst>
          </p:cNvPr>
          <p:cNvSpPr>
            <a:spLocks noGrp="1"/>
          </p:cNvSpPr>
          <p:nvPr>
            <p:ph type="title"/>
          </p:nvPr>
        </p:nvSpPr>
        <p:spPr>
          <a:xfrm>
            <a:off x="863602" y="981079"/>
            <a:ext cx="7740650" cy="935035"/>
          </a:xfrm>
        </p:spPr>
        <p:txBody>
          <a:bodyPr/>
          <a:lstStyle/>
          <a:p>
            <a:r>
              <a:rPr lang="en-US" dirty="0"/>
              <a:t>Ongoing compliance obligations</a:t>
            </a:r>
            <a:endParaRPr lang="en-CA" dirty="0"/>
          </a:p>
        </p:txBody>
      </p:sp>
      <p:sp>
        <p:nvSpPr>
          <p:cNvPr id="3" name="Footer Placeholder 2">
            <a:extLst>
              <a:ext uri="{FF2B5EF4-FFF2-40B4-BE49-F238E27FC236}">
                <a16:creationId xmlns:a16="http://schemas.microsoft.com/office/drawing/2014/main" id="{9C5C08D0-F980-4F92-8EB8-DE5057D0B08D}"/>
              </a:ext>
            </a:extLst>
          </p:cNvPr>
          <p:cNvSpPr>
            <a:spLocks noGrp="1"/>
          </p:cNvSpPr>
          <p:nvPr>
            <p:ph type="ftr" sz="quarter" idx="10"/>
          </p:nvPr>
        </p:nvSpPr>
        <p:spPr/>
        <p:txBody>
          <a:bodyPr/>
          <a:lstStyle/>
          <a:p>
            <a:endParaRPr lang="en-US" dirty="0"/>
          </a:p>
        </p:txBody>
      </p:sp>
      <p:sp>
        <p:nvSpPr>
          <p:cNvPr id="4" name="Slide Number Placeholder 3">
            <a:extLst>
              <a:ext uri="{FF2B5EF4-FFF2-40B4-BE49-F238E27FC236}">
                <a16:creationId xmlns:a16="http://schemas.microsoft.com/office/drawing/2014/main" id="{08FB309F-51CF-44F3-A25F-D584FC28BFFE}"/>
              </a:ext>
            </a:extLst>
          </p:cNvPr>
          <p:cNvSpPr>
            <a:spLocks noGrp="1"/>
          </p:cNvSpPr>
          <p:nvPr>
            <p:ph type="sldNum" sz="quarter" idx="11"/>
          </p:nvPr>
        </p:nvSpPr>
        <p:spPr/>
        <p:txBody>
          <a:bodyPr/>
          <a:lstStyle/>
          <a:p>
            <a:fld id="{515A1B19-A6DB-6343-AEEA-D4983C5A55B6}" type="slidenum">
              <a:rPr lang="en-US" smtClean="0"/>
              <a:pPr/>
              <a:t>17</a:t>
            </a:fld>
            <a:endParaRPr lang="en-US" dirty="0"/>
          </a:p>
        </p:txBody>
      </p:sp>
      <p:sp>
        <p:nvSpPr>
          <p:cNvPr id="5" name="Content Placeholder 4">
            <a:extLst>
              <a:ext uri="{FF2B5EF4-FFF2-40B4-BE49-F238E27FC236}">
                <a16:creationId xmlns:a16="http://schemas.microsoft.com/office/drawing/2014/main" id="{9A0149EC-7200-4647-B8EB-1AB71CC964E9}"/>
              </a:ext>
            </a:extLst>
          </p:cNvPr>
          <p:cNvSpPr>
            <a:spLocks noGrp="1"/>
          </p:cNvSpPr>
          <p:nvPr>
            <p:ph sz="quarter" idx="12"/>
          </p:nvPr>
        </p:nvSpPr>
        <p:spPr>
          <a:xfrm>
            <a:off x="858840" y="1765193"/>
            <a:ext cx="7740650" cy="4440237"/>
          </a:xfrm>
        </p:spPr>
        <p:txBody>
          <a:bodyPr/>
          <a:lstStyle/>
          <a:p>
            <a:r>
              <a:rPr lang="en-US" dirty="0"/>
              <a:t>Policies and procedures</a:t>
            </a:r>
          </a:p>
          <a:p>
            <a:endParaRPr lang="en-US" dirty="0"/>
          </a:p>
          <a:p>
            <a:r>
              <a:rPr lang="en-US" dirty="0"/>
              <a:t>Know-your-client (</a:t>
            </a:r>
            <a:r>
              <a:rPr lang="en-US" b="1" dirty="0"/>
              <a:t>KYC</a:t>
            </a:r>
            <a:r>
              <a:rPr lang="en-US" dirty="0"/>
              <a:t>), know-your-product (</a:t>
            </a:r>
            <a:r>
              <a:rPr lang="en-US" b="1" dirty="0"/>
              <a:t>KYP</a:t>
            </a:r>
            <a:r>
              <a:rPr lang="en-US" dirty="0"/>
              <a:t>) and suitability assessments</a:t>
            </a:r>
          </a:p>
          <a:p>
            <a:endParaRPr lang="en-US" dirty="0"/>
          </a:p>
          <a:p>
            <a:r>
              <a:rPr lang="en-US" dirty="0"/>
              <a:t>Managing conflicts of interests</a:t>
            </a:r>
          </a:p>
          <a:p>
            <a:endParaRPr lang="en-US" dirty="0"/>
          </a:p>
          <a:p>
            <a:r>
              <a:rPr lang="en-CA" dirty="0"/>
              <a:t>Ongoing client reporting</a:t>
            </a:r>
          </a:p>
          <a:p>
            <a:endParaRPr lang="en-CA" dirty="0"/>
          </a:p>
          <a:p>
            <a:r>
              <a:rPr lang="en-CA" dirty="0"/>
              <a:t>Keeping Form 33-109F6 and Form 33-109F4 up-to-date</a:t>
            </a:r>
            <a:endParaRPr lang="en-CA" sz="1600" dirty="0"/>
          </a:p>
          <a:p>
            <a:endParaRPr lang="en-CA" sz="1600" dirty="0"/>
          </a:p>
        </p:txBody>
      </p:sp>
    </p:spTree>
    <p:extLst>
      <p:ext uri="{BB962C8B-B14F-4D97-AF65-F5344CB8AC3E}">
        <p14:creationId xmlns:p14="http://schemas.microsoft.com/office/powerpoint/2010/main" val="24416558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80243B-487A-4FC8-B238-4E661B08A71B}"/>
              </a:ext>
            </a:extLst>
          </p:cNvPr>
          <p:cNvSpPr>
            <a:spLocks noGrp="1"/>
          </p:cNvSpPr>
          <p:nvPr>
            <p:ph type="title"/>
          </p:nvPr>
        </p:nvSpPr>
        <p:spPr>
          <a:xfrm>
            <a:off x="863602" y="981079"/>
            <a:ext cx="7740650" cy="935035"/>
          </a:xfrm>
        </p:spPr>
        <p:txBody>
          <a:bodyPr/>
          <a:lstStyle/>
          <a:p>
            <a:r>
              <a:rPr lang="en-US" dirty="0"/>
              <a:t>Compliance reviews</a:t>
            </a:r>
            <a:endParaRPr lang="en-CA" dirty="0"/>
          </a:p>
        </p:txBody>
      </p:sp>
      <p:sp>
        <p:nvSpPr>
          <p:cNvPr id="3" name="Footer Placeholder 2">
            <a:extLst>
              <a:ext uri="{FF2B5EF4-FFF2-40B4-BE49-F238E27FC236}">
                <a16:creationId xmlns:a16="http://schemas.microsoft.com/office/drawing/2014/main" id="{9C5C08D0-F980-4F92-8EB8-DE5057D0B08D}"/>
              </a:ext>
            </a:extLst>
          </p:cNvPr>
          <p:cNvSpPr>
            <a:spLocks noGrp="1"/>
          </p:cNvSpPr>
          <p:nvPr>
            <p:ph type="ftr" sz="quarter" idx="10"/>
          </p:nvPr>
        </p:nvSpPr>
        <p:spPr/>
        <p:txBody>
          <a:bodyPr/>
          <a:lstStyle/>
          <a:p>
            <a:endParaRPr lang="en-US" dirty="0"/>
          </a:p>
        </p:txBody>
      </p:sp>
      <p:sp>
        <p:nvSpPr>
          <p:cNvPr id="4" name="Slide Number Placeholder 3">
            <a:extLst>
              <a:ext uri="{FF2B5EF4-FFF2-40B4-BE49-F238E27FC236}">
                <a16:creationId xmlns:a16="http://schemas.microsoft.com/office/drawing/2014/main" id="{08FB309F-51CF-44F3-A25F-D584FC28BFFE}"/>
              </a:ext>
            </a:extLst>
          </p:cNvPr>
          <p:cNvSpPr>
            <a:spLocks noGrp="1"/>
          </p:cNvSpPr>
          <p:nvPr>
            <p:ph type="sldNum" sz="quarter" idx="11"/>
          </p:nvPr>
        </p:nvSpPr>
        <p:spPr/>
        <p:txBody>
          <a:bodyPr/>
          <a:lstStyle/>
          <a:p>
            <a:fld id="{515A1B19-A6DB-6343-AEEA-D4983C5A55B6}" type="slidenum">
              <a:rPr lang="en-US" smtClean="0"/>
              <a:pPr/>
              <a:t>18</a:t>
            </a:fld>
            <a:endParaRPr lang="en-US" dirty="0"/>
          </a:p>
        </p:txBody>
      </p:sp>
      <p:sp>
        <p:nvSpPr>
          <p:cNvPr id="5" name="Content Placeholder 4">
            <a:extLst>
              <a:ext uri="{FF2B5EF4-FFF2-40B4-BE49-F238E27FC236}">
                <a16:creationId xmlns:a16="http://schemas.microsoft.com/office/drawing/2014/main" id="{9A0149EC-7200-4647-B8EB-1AB71CC964E9}"/>
              </a:ext>
            </a:extLst>
          </p:cNvPr>
          <p:cNvSpPr>
            <a:spLocks noGrp="1"/>
          </p:cNvSpPr>
          <p:nvPr>
            <p:ph sz="quarter" idx="12"/>
          </p:nvPr>
        </p:nvSpPr>
        <p:spPr>
          <a:xfrm>
            <a:off x="858840" y="1765193"/>
            <a:ext cx="7740650" cy="4440237"/>
          </a:xfrm>
        </p:spPr>
        <p:txBody>
          <a:bodyPr/>
          <a:lstStyle/>
          <a:p>
            <a:r>
              <a:rPr lang="en-US" sz="1600" dirty="0"/>
              <a:t>OSC staff regularly conduct both </a:t>
            </a:r>
            <a:r>
              <a:rPr lang="en-CA" sz="1600" dirty="0"/>
              <a:t>on-site and desk compliance reviews of registered firms to monitor compliance with securities legislation.</a:t>
            </a:r>
          </a:p>
          <a:p>
            <a:pPr lvl="1"/>
            <a:r>
              <a:rPr lang="en-CA" sz="1600" dirty="0"/>
              <a:t>On-site reviews are general examinations of the books, records and documents of a firm.</a:t>
            </a:r>
          </a:p>
          <a:p>
            <a:pPr lvl="1"/>
            <a:r>
              <a:rPr lang="en-CA" sz="1600" dirty="0"/>
              <a:t>Desk reviews are generally focussed on a specific issue of concern.</a:t>
            </a:r>
          </a:p>
          <a:p>
            <a:endParaRPr lang="en-CA" sz="1600" dirty="0"/>
          </a:p>
          <a:p>
            <a:r>
              <a:rPr lang="en-CA" sz="1600" dirty="0"/>
              <a:t>OSC resources on compliance reviews:	</a:t>
            </a:r>
          </a:p>
          <a:p>
            <a:pPr lvl="1"/>
            <a:r>
              <a:rPr lang="en-CA" sz="1600" dirty="0"/>
              <a:t>OSC website – Compliance Reviews </a:t>
            </a:r>
          </a:p>
          <a:p>
            <a:pPr lvl="2"/>
            <a:r>
              <a:rPr lang="en-CA" sz="1600" dirty="0">
                <a:hlinkClick r:id="rId3"/>
              </a:rPr>
              <a:t>https://www.osc.ca/en/industry/registration-and-compliance/ongoing-requirements/osc-compliance-reviews</a:t>
            </a:r>
            <a:r>
              <a:rPr lang="en-CA" sz="1600" dirty="0"/>
              <a:t> </a:t>
            </a:r>
          </a:p>
          <a:p>
            <a:pPr lvl="1"/>
            <a:r>
              <a:rPr lang="en-CA" sz="1600" dirty="0"/>
              <a:t>November 19, 2019 Registrant Outreach - The OSC Compliance Review Process and Effective Compliance Systems</a:t>
            </a:r>
          </a:p>
          <a:p>
            <a:pPr lvl="2"/>
            <a:r>
              <a:rPr lang="en-CA" sz="1600" dirty="0">
                <a:hlinkClick r:id="rId4"/>
              </a:rPr>
              <a:t>https://www.osc.ca/en/news-events/events/registrant-outreach-osc-compliance-review-process-and-effective-compliance-0</a:t>
            </a:r>
            <a:r>
              <a:rPr lang="en-CA" sz="1600" dirty="0"/>
              <a:t> </a:t>
            </a:r>
          </a:p>
          <a:p>
            <a:endParaRPr lang="en-CA" sz="1600" dirty="0"/>
          </a:p>
          <a:p>
            <a:endParaRPr lang="en-CA" sz="1600" dirty="0"/>
          </a:p>
        </p:txBody>
      </p:sp>
    </p:spTree>
    <p:extLst>
      <p:ext uri="{BB962C8B-B14F-4D97-AF65-F5344CB8AC3E}">
        <p14:creationId xmlns:p14="http://schemas.microsoft.com/office/powerpoint/2010/main" val="31223544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80243B-487A-4FC8-B238-4E661B08A71B}"/>
              </a:ext>
            </a:extLst>
          </p:cNvPr>
          <p:cNvSpPr>
            <a:spLocks noGrp="1"/>
          </p:cNvSpPr>
          <p:nvPr>
            <p:ph type="title"/>
          </p:nvPr>
        </p:nvSpPr>
        <p:spPr>
          <a:xfrm>
            <a:off x="863602" y="981079"/>
            <a:ext cx="7740650" cy="935035"/>
          </a:xfrm>
        </p:spPr>
        <p:txBody>
          <a:bodyPr/>
          <a:lstStyle/>
          <a:p>
            <a:r>
              <a:rPr lang="en-US" dirty="0"/>
              <a:t>Disclaimer</a:t>
            </a:r>
            <a:endParaRPr lang="en-CA" dirty="0"/>
          </a:p>
        </p:txBody>
      </p:sp>
      <p:sp>
        <p:nvSpPr>
          <p:cNvPr id="3" name="Footer Placeholder 2">
            <a:extLst>
              <a:ext uri="{FF2B5EF4-FFF2-40B4-BE49-F238E27FC236}">
                <a16:creationId xmlns:a16="http://schemas.microsoft.com/office/drawing/2014/main" id="{9C5C08D0-F980-4F92-8EB8-DE5057D0B08D}"/>
              </a:ext>
            </a:extLst>
          </p:cNvPr>
          <p:cNvSpPr>
            <a:spLocks noGrp="1"/>
          </p:cNvSpPr>
          <p:nvPr>
            <p:ph type="ftr" sz="quarter" idx="10"/>
          </p:nvPr>
        </p:nvSpPr>
        <p:spPr/>
        <p:txBody>
          <a:bodyPr/>
          <a:lstStyle/>
          <a:p>
            <a:endParaRPr lang="en-US" dirty="0"/>
          </a:p>
        </p:txBody>
      </p:sp>
      <p:sp>
        <p:nvSpPr>
          <p:cNvPr id="4" name="Slide Number Placeholder 3">
            <a:extLst>
              <a:ext uri="{FF2B5EF4-FFF2-40B4-BE49-F238E27FC236}">
                <a16:creationId xmlns:a16="http://schemas.microsoft.com/office/drawing/2014/main" id="{08FB309F-51CF-44F3-A25F-D584FC28BFFE}"/>
              </a:ext>
            </a:extLst>
          </p:cNvPr>
          <p:cNvSpPr>
            <a:spLocks noGrp="1"/>
          </p:cNvSpPr>
          <p:nvPr>
            <p:ph type="sldNum" sz="quarter" idx="11"/>
          </p:nvPr>
        </p:nvSpPr>
        <p:spPr/>
        <p:txBody>
          <a:bodyPr/>
          <a:lstStyle/>
          <a:p>
            <a:fld id="{515A1B19-A6DB-6343-AEEA-D4983C5A55B6}" type="slidenum">
              <a:rPr lang="en-US" smtClean="0"/>
              <a:pPr/>
              <a:t>1</a:t>
            </a:fld>
            <a:endParaRPr lang="en-US" dirty="0"/>
          </a:p>
        </p:txBody>
      </p:sp>
      <p:sp>
        <p:nvSpPr>
          <p:cNvPr id="5" name="Content Placeholder 4">
            <a:extLst>
              <a:ext uri="{FF2B5EF4-FFF2-40B4-BE49-F238E27FC236}">
                <a16:creationId xmlns:a16="http://schemas.microsoft.com/office/drawing/2014/main" id="{9A0149EC-7200-4647-B8EB-1AB71CC964E9}"/>
              </a:ext>
            </a:extLst>
          </p:cNvPr>
          <p:cNvSpPr>
            <a:spLocks noGrp="1"/>
          </p:cNvSpPr>
          <p:nvPr>
            <p:ph sz="quarter" idx="12"/>
          </p:nvPr>
        </p:nvSpPr>
        <p:spPr>
          <a:xfrm>
            <a:off x="858840" y="1578762"/>
            <a:ext cx="7740650" cy="4440237"/>
          </a:xfrm>
        </p:spPr>
        <p:txBody>
          <a:bodyPr/>
          <a:lstStyle/>
          <a:p>
            <a:pPr marL="0" indent="0">
              <a:buNone/>
            </a:pPr>
            <a:r>
              <a:rPr lang="en-CA" dirty="0"/>
              <a:t>The views expressed in this presentation are the personal views of the presenting staff and do not necessarily represent the views of the Ontario Securities Commission or any of its other staff. </a:t>
            </a:r>
          </a:p>
          <a:p>
            <a:pPr marL="0" indent="0">
              <a:buNone/>
            </a:pPr>
            <a:r>
              <a:rPr lang="en-CA" dirty="0"/>
              <a:t>The presentation is provided for general information purposes only and does not constitute legal or accounting advice.</a:t>
            </a:r>
          </a:p>
          <a:p>
            <a:pPr marL="0" indent="0">
              <a:buNone/>
            </a:pPr>
            <a:r>
              <a:rPr lang="en-CA" dirty="0"/>
              <a:t>Information has been summarized and paraphrased for presentation purposes and the examples have been provided for illustration purposes only. Information in this presentation reflects securities legislation and other relevant standards that are in effect as of the date of the presentation. </a:t>
            </a:r>
          </a:p>
          <a:p>
            <a:pPr marL="0" indent="0">
              <a:buNone/>
            </a:pPr>
            <a:r>
              <a:rPr lang="en-CA" dirty="0"/>
              <a:t>The contents of this presentation should not be modified without the express written permission of the presenters.</a:t>
            </a:r>
          </a:p>
        </p:txBody>
      </p:sp>
    </p:spTree>
    <p:extLst>
      <p:ext uri="{BB962C8B-B14F-4D97-AF65-F5344CB8AC3E}">
        <p14:creationId xmlns:p14="http://schemas.microsoft.com/office/powerpoint/2010/main" val="22998193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80243B-487A-4FC8-B238-4E661B08A71B}"/>
              </a:ext>
            </a:extLst>
          </p:cNvPr>
          <p:cNvSpPr>
            <a:spLocks noGrp="1"/>
          </p:cNvSpPr>
          <p:nvPr>
            <p:ph type="title"/>
          </p:nvPr>
        </p:nvSpPr>
        <p:spPr>
          <a:xfrm>
            <a:off x="863602" y="981079"/>
            <a:ext cx="7740650" cy="935035"/>
          </a:xfrm>
        </p:spPr>
        <p:txBody>
          <a:bodyPr/>
          <a:lstStyle/>
          <a:p>
            <a:r>
              <a:rPr lang="en-US" dirty="0"/>
              <a:t>Common questions received by OSC staff	</a:t>
            </a:r>
            <a:endParaRPr lang="en-CA" dirty="0"/>
          </a:p>
        </p:txBody>
      </p:sp>
      <p:sp>
        <p:nvSpPr>
          <p:cNvPr id="3" name="Footer Placeholder 2">
            <a:extLst>
              <a:ext uri="{FF2B5EF4-FFF2-40B4-BE49-F238E27FC236}">
                <a16:creationId xmlns:a16="http://schemas.microsoft.com/office/drawing/2014/main" id="{9C5C08D0-F980-4F92-8EB8-DE5057D0B08D}"/>
              </a:ext>
            </a:extLst>
          </p:cNvPr>
          <p:cNvSpPr>
            <a:spLocks noGrp="1"/>
          </p:cNvSpPr>
          <p:nvPr>
            <p:ph type="ftr" sz="quarter" idx="10"/>
          </p:nvPr>
        </p:nvSpPr>
        <p:spPr/>
        <p:txBody>
          <a:bodyPr/>
          <a:lstStyle/>
          <a:p>
            <a:endParaRPr lang="en-US" dirty="0"/>
          </a:p>
        </p:txBody>
      </p:sp>
      <p:sp>
        <p:nvSpPr>
          <p:cNvPr id="4" name="Slide Number Placeholder 3">
            <a:extLst>
              <a:ext uri="{FF2B5EF4-FFF2-40B4-BE49-F238E27FC236}">
                <a16:creationId xmlns:a16="http://schemas.microsoft.com/office/drawing/2014/main" id="{08FB309F-51CF-44F3-A25F-D584FC28BFFE}"/>
              </a:ext>
            </a:extLst>
          </p:cNvPr>
          <p:cNvSpPr>
            <a:spLocks noGrp="1"/>
          </p:cNvSpPr>
          <p:nvPr>
            <p:ph type="sldNum" sz="quarter" idx="11"/>
          </p:nvPr>
        </p:nvSpPr>
        <p:spPr/>
        <p:txBody>
          <a:bodyPr/>
          <a:lstStyle/>
          <a:p>
            <a:fld id="{515A1B19-A6DB-6343-AEEA-D4983C5A55B6}" type="slidenum">
              <a:rPr lang="en-US" smtClean="0"/>
              <a:pPr/>
              <a:t>19</a:t>
            </a:fld>
            <a:endParaRPr lang="en-US" dirty="0"/>
          </a:p>
        </p:txBody>
      </p:sp>
      <p:sp>
        <p:nvSpPr>
          <p:cNvPr id="5" name="Content Placeholder 4">
            <a:extLst>
              <a:ext uri="{FF2B5EF4-FFF2-40B4-BE49-F238E27FC236}">
                <a16:creationId xmlns:a16="http://schemas.microsoft.com/office/drawing/2014/main" id="{9A0149EC-7200-4647-B8EB-1AB71CC964E9}"/>
              </a:ext>
            </a:extLst>
          </p:cNvPr>
          <p:cNvSpPr>
            <a:spLocks noGrp="1"/>
          </p:cNvSpPr>
          <p:nvPr>
            <p:ph sz="quarter" idx="12"/>
          </p:nvPr>
        </p:nvSpPr>
        <p:spPr>
          <a:xfrm>
            <a:off x="858840" y="1765193"/>
            <a:ext cx="7740650" cy="4440237"/>
          </a:xfrm>
        </p:spPr>
        <p:txBody>
          <a:bodyPr/>
          <a:lstStyle/>
          <a:p>
            <a:r>
              <a:rPr lang="en-US" dirty="0"/>
              <a:t>Who is the issuer of an SMI?</a:t>
            </a:r>
          </a:p>
          <a:p>
            <a:endParaRPr lang="en-US" dirty="0"/>
          </a:p>
          <a:p>
            <a:r>
              <a:rPr lang="en-US" dirty="0"/>
              <a:t>Why is an appraisal required for SMIs?</a:t>
            </a:r>
          </a:p>
          <a:p>
            <a:endParaRPr lang="en-US" dirty="0"/>
          </a:p>
          <a:p>
            <a:r>
              <a:rPr lang="en-CA" dirty="0"/>
              <a:t>How do I hire a Chief Compliance Officer?</a:t>
            </a:r>
          </a:p>
          <a:p>
            <a:endParaRPr lang="en-CA" dirty="0"/>
          </a:p>
          <a:p>
            <a:r>
              <a:rPr lang="en-CA" dirty="0"/>
              <a:t>I’ve been in the mortgage business for X years - do I have to write the exams?</a:t>
            </a:r>
          </a:p>
        </p:txBody>
      </p:sp>
    </p:spTree>
    <p:extLst>
      <p:ext uri="{BB962C8B-B14F-4D97-AF65-F5344CB8AC3E}">
        <p14:creationId xmlns:p14="http://schemas.microsoft.com/office/powerpoint/2010/main" val="33575605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80243B-487A-4FC8-B238-4E661B08A71B}"/>
              </a:ext>
            </a:extLst>
          </p:cNvPr>
          <p:cNvSpPr>
            <a:spLocks noGrp="1"/>
          </p:cNvSpPr>
          <p:nvPr>
            <p:ph type="title"/>
          </p:nvPr>
        </p:nvSpPr>
        <p:spPr>
          <a:xfrm>
            <a:off x="863602" y="981079"/>
            <a:ext cx="7740650" cy="935035"/>
          </a:xfrm>
        </p:spPr>
        <p:txBody>
          <a:bodyPr/>
          <a:lstStyle/>
          <a:p>
            <a:r>
              <a:rPr lang="en-US" dirty="0"/>
              <a:t>Resources</a:t>
            </a:r>
            <a:endParaRPr lang="en-CA" dirty="0"/>
          </a:p>
        </p:txBody>
      </p:sp>
      <p:sp>
        <p:nvSpPr>
          <p:cNvPr id="3" name="Footer Placeholder 2">
            <a:extLst>
              <a:ext uri="{FF2B5EF4-FFF2-40B4-BE49-F238E27FC236}">
                <a16:creationId xmlns:a16="http://schemas.microsoft.com/office/drawing/2014/main" id="{9C5C08D0-F980-4F92-8EB8-DE5057D0B08D}"/>
              </a:ext>
            </a:extLst>
          </p:cNvPr>
          <p:cNvSpPr>
            <a:spLocks noGrp="1"/>
          </p:cNvSpPr>
          <p:nvPr>
            <p:ph type="ftr" sz="quarter" idx="10"/>
          </p:nvPr>
        </p:nvSpPr>
        <p:spPr/>
        <p:txBody>
          <a:bodyPr/>
          <a:lstStyle/>
          <a:p>
            <a:endParaRPr lang="en-US" dirty="0"/>
          </a:p>
        </p:txBody>
      </p:sp>
      <p:sp>
        <p:nvSpPr>
          <p:cNvPr id="4" name="Slide Number Placeholder 3">
            <a:extLst>
              <a:ext uri="{FF2B5EF4-FFF2-40B4-BE49-F238E27FC236}">
                <a16:creationId xmlns:a16="http://schemas.microsoft.com/office/drawing/2014/main" id="{08FB309F-51CF-44F3-A25F-D584FC28BFFE}"/>
              </a:ext>
            </a:extLst>
          </p:cNvPr>
          <p:cNvSpPr>
            <a:spLocks noGrp="1"/>
          </p:cNvSpPr>
          <p:nvPr>
            <p:ph type="sldNum" sz="quarter" idx="11"/>
          </p:nvPr>
        </p:nvSpPr>
        <p:spPr/>
        <p:txBody>
          <a:bodyPr/>
          <a:lstStyle/>
          <a:p>
            <a:fld id="{515A1B19-A6DB-6343-AEEA-D4983C5A55B6}" type="slidenum">
              <a:rPr lang="en-US" smtClean="0"/>
              <a:pPr/>
              <a:t>20</a:t>
            </a:fld>
            <a:endParaRPr lang="en-US" dirty="0"/>
          </a:p>
        </p:txBody>
      </p:sp>
      <p:sp>
        <p:nvSpPr>
          <p:cNvPr id="5" name="Content Placeholder 4">
            <a:extLst>
              <a:ext uri="{FF2B5EF4-FFF2-40B4-BE49-F238E27FC236}">
                <a16:creationId xmlns:a16="http://schemas.microsoft.com/office/drawing/2014/main" id="{9A0149EC-7200-4647-B8EB-1AB71CC964E9}"/>
              </a:ext>
            </a:extLst>
          </p:cNvPr>
          <p:cNvSpPr>
            <a:spLocks noGrp="1"/>
          </p:cNvSpPr>
          <p:nvPr>
            <p:ph sz="quarter" idx="12"/>
          </p:nvPr>
        </p:nvSpPr>
        <p:spPr>
          <a:xfrm>
            <a:off x="863602" y="1565900"/>
            <a:ext cx="7740650" cy="4440237"/>
          </a:xfrm>
        </p:spPr>
        <p:txBody>
          <a:bodyPr/>
          <a:lstStyle/>
          <a:p>
            <a:r>
              <a:rPr lang="en-US" dirty="0"/>
              <a:t>National Instrument 31-103 </a:t>
            </a:r>
            <a:r>
              <a:rPr lang="en-US" i="1" dirty="0"/>
              <a:t>Registration Requirements, Exemptions and Ongoing Registrant Obligations</a:t>
            </a:r>
            <a:endParaRPr lang="en-US" dirty="0"/>
          </a:p>
          <a:p>
            <a:endParaRPr lang="en-US" dirty="0"/>
          </a:p>
          <a:p>
            <a:r>
              <a:rPr lang="en-US" dirty="0"/>
              <a:t>National Instrument 45-106 </a:t>
            </a:r>
            <a:r>
              <a:rPr lang="en-US" i="1" dirty="0"/>
              <a:t>Prospectus Exemptions</a:t>
            </a:r>
            <a:endParaRPr lang="en-US" dirty="0"/>
          </a:p>
          <a:p>
            <a:endParaRPr lang="en-US" dirty="0"/>
          </a:p>
          <a:p>
            <a:r>
              <a:rPr lang="en-US" dirty="0"/>
              <a:t>OSC Rule 45-501 </a:t>
            </a:r>
            <a:r>
              <a:rPr lang="en-US" i="1" dirty="0"/>
              <a:t>Ontario Prospectus and Registration Exemptions</a:t>
            </a:r>
            <a:endParaRPr lang="en-US" dirty="0"/>
          </a:p>
          <a:p>
            <a:endParaRPr lang="en-US" i="1" dirty="0"/>
          </a:p>
          <a:p>
            <a:r>
              <a:rPr lang="en-US" dirty="0"/>
              <a:t>National Instrument 33-109 </a:t>
            </a:r>
            <a:r>
              <a:rPr lang="en-US" i="1" dirty="0"/>
              <a:t>Registration Information Requirements</a:t>
            </a:r>
            <a:endParaRPr lang="en-US" dirty="0"/>
          </a:p>
          <a:p>
            <a:endParaRPr lang="en-CA" dirty="0"/>
          </a:p>
        </p:txBody>
      </p:sp>
    </p:spTree>
    <p:extLst>
      <p:ext uri="{BB962C8B-B14F-4D97-AF65-F5344CB8AC3E}">
        <p14:creationId xmlns:p14="http://schemas.microsoft.com/office/powerpoint/2010/main" val="23780040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C5ED06F2-6AB9-4B6F-92DB-78B5168EF87C}"/>
              </a:ext>
            </a:extLst>
          </p:cNvPr>
          <p:cNvSpPr>
            <a:spLocks noGrp="1"/>
          </p:cNvSpPr>
          <p:nvPr>
            <p:ph type="ftr" sz="quarter" idx="10"/>
          </p:nvPr>
        </p:nvSpPr>
        <p:spPr/>
        <p:txBody>
          <a:bodyPr/>
          <a:lstStyle/>
          <a:p>
            <a:endParaRPr lang="en-US" dirty="0"/>
          </a:p>
        </p:txBody>
      </p:sp>
      <p:sp>
        <p:nvSpPr>
          <p:cNvPr id="3" name="Slide Number Placeholder 2">
            <a:extLst>
              <a:ext uri="{FF2B5EF4-FFF2-40B4-BE49-F238E27FC236}">
                <a16:creationId xmlns:a16="http://schemas.microsoft.com/office/drawing/2014/main" id="{A682B5B7-BC29-48F2-BCCA-2BED7EBA5866}"/>
              </a:ext>
            </a:extLst>
          </p:cNvPr>
          <p:cNvSpPr>
            <a:spLocks noGrp="1"/>
          </p:cNvSpPr>
          <p:nvPr>
            <p:ph type="sldNum" sz="quarter" idx="11"/>
          </p:nvPr>
        </p:nvSpPr>
        <p:spPr/>
        <p:txBody>
          <a:bodyPr/>
          <a:lstStyle/>
          <a:p>
            <a:fld id="{515A1B19-A6DB-6343-AEEA-D4983C5A55B6}" type="slidenum">
              <a:rPr lang="en-US" smtClean="0"/>
              <a:pPr/>
              <a:t>21</a:t>
            </a:fld>
            <a:endParaRPr lang="en-US" dirty="0"/>
          </a:p>
        </p:txBody>
      </p:sp>
      <p:sp>
        <p:nvSpPr>
          <p:cNvPr id="4" name="Title 3">
            <a:extLst>
              <a:ext uri="{FF2B5EF4-FFF2-40B4-BE49-F238E27FC236}">
                <a16:creationId xmlns:a16="http://schemas.microsoft.com/office/drawing/2014/main" id="{F0D91CCC-ED23-4411-B3AC-853FA154D74D}"/>
              </a:ext>
            </a:extLst>
          </p:cNvPr>
          <p:cNvSpPr>
            <a:spLocks noGrp="1"/>
          </p:cNvSpPr>
          <p:nvPr>
            <p:ph type="title"/>
          </p:nvPr>
        </p:nvSpPr>
        <p:spPr>
          <a:xfrm>
            <a:off x="821414" y="2961482"/>
            <a:ext cx="7740650" cy="935035"/>
          </a:xfrm>
        </p:spPr>
        <p:txBody>
          <a:bodyPr>
            <a:normAutofit/>
          </a:bodyPr>
          <a:lstStyle/>
          <a:p>
            <a:pPr algn="ctr"/>
            <a:r>
              <a:rPr lang="en-US" sz="4800" dirty="0"/>
              <a:t>Questions?</a:t>
            </a:r>
            <a:endParaRPr lang="en-CA" sz="4800" dirty="0"/>
          </a:p>
        </p:txBody>
      </p:sp>
      <p:sp>
        <p:nvSpPr>
          <p:cNvPr id="5" name="Text Placeholder 4">
            <a:extLst>
              <a:ext uri="{FF2B5EF4-FFF2-40B4-BE49-F238E27FC236}">
                <a16:creationId xmlns:a16="http://schemas.microsoft.com/office/drawing/2014/main" id="{06904C47-61A8-4F21-A314-2AF5AF93B39B}"/>
              </a:ext>
            </a:extLst>
          </p:cNvPr>
          <p:cNvSpPr>
            <a:spLocks noGrp="1"/>
          </p:cNvSpPr>
          <p:nvPr>
            <p:ph type="body" sz="quarter" idx="12"/>
          </p:nvPr>
        </p:nvSpPr>
        <p:spPr/>
        <p:txBody>
          <a:bodyPr/>
          <a:lstStyle/>
          <a:p>
            <a:pPr marL="0" indent="0">
              <a:buNone/>
            </a:pPr>
            <a:endParaRPr lang="en-CA" sz="1800" dirty="0"/>
          </a:p>
        </p:txBody>
      </p:sp>
    </p:spTree>
    <p:extLst>
      <p:ext uri="{BB962C8B-B14F-4D97-AF65-F5344CB8AC3E}">
        <p14:creationId xmlns:p14="http://schemas.microsoft.com/office/powerpoint/2010/main" val="39605259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80243B-487A-4FC8-B238-4E661B08A71B}"/>
              </a:ext>
            </a:extLst>
          </p:cNvPr>
          <p:cNvSpPr>
            <a:spLocks noGrp="1"/>
          </p:cNvSpPr>
          <p:nvPr>
            <p:ph type="title"/>
          </p:nvPr>
        </p:nvSpPr>
        <p:spPr>
          <a:xfrm>
            <a:off x="863602" y="981079"/>
            <a:ext cx="7740650" cy="935035"/>
          </a:xfrm>
        </p:spPr>
        <p:txBody>
          <a:bodyPr/>
          <a:lstStyle/>
          <a:p>
            <a:r>
              <a:rPr lang="en-US" dirty="0"/>
              <a:t>Agenda</a:t>
            </a:r>
            <a:endParaRPr lang="en-CA" dirty="0"/>
          </a:p>
        </p:txBody>
      </p:sp>
      <p:sp>
        <p:nvSpPr>
          <p:cNvPr id="3" name="Footer Placeholder 2">
            <a:extLst>
              <a:ext uri="{FF2B5EF4-FFF2-40B4-BE49-F238E27FC236}">
                <a16:creationId xmlns:a16="http://schemas.microsoft.com/office/drawing/2014/main" id="{9C5C08D0-F980-4F92-8EB8-DE5057D0B08D}"/>
              </a:ext>
            </a:extLst>
          </p:cNvPr>
          <p:cNvSpPr>
            <a:spLocks noGrp="1"/>
          </p:cNvSpPr>
          <p:nvPr>
            <p:ph type="ftr" sz="quarter" idx="10"/>
          </p:nvPr>
        </p:nvSpPr>
        <p:spPr/>
        <p:txBody>
          <a:bodyPr/>
          <a:lstStyle/>
          <a:p>
            <a:endParaRPr lang="en-US" dirty="0"/>
          </a:p>
        </p:txBody>
      </p:sp>
      <p:sp>
        <p:nvSpPr>
          <p:cNvPr id="4" name="Slide Number Placeholder 3">
            <a:extLst>
              <a:ext uri="{FF2B5EF4-FFF2-40B4-BE49-F238E27FC236}">
                <a16:creationId xmlns:a16="http://schemas.microsoft.com/office/drawing/2014/main" id="{08FB309F-51CF-44F3-A25F-D584FC28BFFE}"/>
              </a:ext>
            </a:extLst>
          </p:cNvPr>
          <p:cNvSpPr>
            <a:spLocks noGrp="1"/>
          </p:cNvSpPr>
          <p:nvPr>
            <p:ph type="sldNum" sz="quarter" idx="11"/>
          </p:nvPr>
        </p:nvSpPr>
        <p:spPr/>
        <p:txBody>
          <a:bodyPr/>
          <a:lstStyle/>
          <a:p>
            <a:fld id="{515A1B19-A6DB-6343-AEEA-D4983C5A55B6}" type="slidenum">
              <a:rPr lang="en-US" smtClean="0"/>
              <a:pPr/>
              <a:t>2</a:t>
            </a:fld>
            <a:endParaRPr lang="en-US" dirty="0"/>
          </a:p>
        </p:txBody>
      </p:sp>
      <p:sp>
        <p:nvSpPr>
          <p:cNvPr id="5" name="Content Placeholder 4">
            <a:extLst>
              <a:ext uri="{FF2B5EF4-FFF2-40B4-BE49-F238E27FC236}">
                <a16:creationId xmlns:a16="http://schemas.microsoft.com/office/drawing/2014/main" id="{9A0149EC-7200-4647-B8EB-1AB71CC964E9}"/>
              </a:ext>
            </a:extLst>
          </p:cNvPr>
          <p:cNvSpPr>
            <a:spLocks noGrp="1"/>
          </p:cNvSpPr>
          <p:nvPr>
            <p:ph sz="quarter" idx="12"/>
          </p:nvPr>
        </p:nvSpPr>
        <p:spPr>
          <a:xfrm>
            <a:off x="858840" y="1765193"/>
            <a:ext cx="7740650" cy="4440237"/>
          </a:xfrm>
        </p:spPr>
        <p:txBody>
          <a:bodyPr/>
          <a:lstStyle/>
          <a:p>
            <a:pPr>
              <a:spcAft>
                <a:spcPts val="2400"/>
              </a:spcAft>
            </a:pPr>
            <a:r>
              <a:rPr lang="en-US" dirty="0"/>
              <a:t>What is a syndicated mortgage investment (</a:t>
            </a:r>
            <a:r>
              <a:rPr lang="en-US" b="1" dirty="0"/>
              <a:t>SMI</a:t>
            </a:r>
            <a:r>
              <a:rPr lang="en-US" dirty="0"/>
              <a:t>)?</a:t>
            </a:r>
          </a:p>
          <a:p>
            <a:pPr>
              <a:spcAft>
                <a:spcPts val="2400"/>
              </a:spcAft>
            </a:pPr>
            <a:r>
              <a:rPr lang="en-US" dirty="0"/>
              <a:t>Substance of the SMI amendments</a:t>
            </a:r>
          </a:p>
          <a:p>
            <a:pPr>
              <a:spcAft>
                <a:spcPts val="2400"/>
              </a:spcAft>
            </a:pPr>
            <a:r>
              <a:rPr lang="en-US" dirty="0"/>
              <a:t>Registration requirements and process</a:t>
            </a:r>
          </a:p>
          <a:p>
            <a:pPr>
              <a:spcAft>
                <a:spcPts val="2400"/>
              </a:spcAft>
            </a:pPr>
            <a:r>
              <a:rPr lang="en-US" dirty="0"/>
              <a:t>Ongoing compliance obligations</a:t>
            </a:r>
          </a:p>
          <a:p>
            <a:pPr>
              <a:spcAft>
                <a:spcPts val="2400"/>
              </a:spcAft>
            </a:pPr>
            <a:r>
              <a:rPr lang="en-CA" dirty="0"/>
              <a:t>Common questions received by OSC staff</a:t>
            </a:r>
          </a:p>
          <a:p>
            <a:endParaRPr lang="en-CA" dirty="0"/>
          </a:p>
        </p:txBody>
      </p:sp>
    </p:spTree>
    <p:extLst>
      <p:ext uri="{BB962C8B-B14F-4D97-AF65-F5344CB8AC3E}">
        <p14:creationId xmlns:p14="http://schemas.microsoft.com/office/powerpoint/2010/main" val="177806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80243B-487A-4FC8-B238-4E661B08A71B}"/>
              </a:ext>
            </a:extLst>
          </p:cNvPr>
          <p:cNvSpPr>
            <a:spLocks noGrp="1"/>
          </p:cNvSpPr>
          <p:nvPr>
            <p:ph type="title"/>
          </p:nvPr>
        </p:nvSpPr>
        <p:spPr>
          <a:xfrm>
            <a:off x="863602" y="981079"/>
            <a:ext cx="7740650" cy="935035"/>
          </a:xfrm>
        </p:spPr>
        <p:txBody>
          <a:bodyPr/>
          <a:lstStyle/>
          <a:p>
            <a:r>
              <a:rPr lang="en-US" dirty="0"/>
              <a:t>What is a syndicated mortgage investment?</a:t>
            </a:r>
            <a:endParaRPr lang="en-CA" dirty="0"/>
          </a:p>
        </p:txBody>
      </p:sp>
      <p:sp>
        <p:nvSpPr>
          <p:cNvPr id="3" name="Footer Placeholder 2">
            <a:extLst>
              <a:ext uri="{FF2B5EF4-FFF2-40B4-BE49-F238E27FC236}">
                <a16:creationId xmlns:a16="http://schemas.microsoft.com/office/drawing/2014/main" id="{9C5C08D0-F980-4F92-8EB8-DE5057D0B08D}"/>
              </a:ext>
            </a:extLst>
          </p:cNvPr>
          <p:cNvSpPr>
            <a:spLocks noGrp="1"/>
          </p:cNvSpPr>
          <p:nvPr>
            <p:ph type="ftr" sz="quarter" idx="10"/>
          </p:nvPr>
        </p:nvSpPr>
        <p:spPr/>
        <p:txBody>
          <a:bodyPr/>
          <a:lstStyle/>
          <a:p>
            <a:endParaRPr lang="en-US" dirty="0"/>
          </a:p>
        </p:txBody>
      </p:sp>
      <p:sp>
        <p:nvSpPr>
          <p:cNvPr id="4" name="Slide Number Placeholder 3">
            <a:extLst>
              <a:ext uri="{FF2B5EF4-FFF2-40B4-BE49-F238E27FC236}">
                <a16:creationId xmlns:a16="http://schemas.microsoft.com/office/drawing/2014/main" id="{08FB309F-51CF-44F3-A25F-D584FC28BFFE}"/>
              </a:ext>
            </a:extLst>
          </p:cNvPr>
          <p:cNvSpPr>
            <a:spLocks noGrp="1"/>
          </p:cNvSpPr>
          <p:nvPr>
            <p:ph type="sldNum" sz="quarter" idx="11"/>
          </p:nvPr>
        </p:nvSpPr>
        <p:spPr/>
        <p:txBody>
          <a:bodyPr/>
          <a:lstStyle/>
          <a:p>
            <a:fld id="{515A1B19-A6DB-6343-AEEA-D4983C5A55B6}" type="slidenum">
              <a:rPr lang="en-US" smtClean="0"/>
              <a:pPr/>
              <a:t>3</a:t>
            </a:fld>
            <a:endParaRPr lang="en-US" dirty="0"/>
          </a:p>
        </p:txBody>
      </p:sp>
      <p:sp>
        <p:nvSpPr>
          <p:cNvPr id="5" name="Content Placeholder 4">
            <a:extLst>
              <a:ext uri="{FF2B5EF4-FFF2-40B4-BE49-F238E27FC236}">
                <a16:creationId xmlns:a16="http://schemas.microsoft.com/office/drawing/2014/main" id="{9A0149EC-7200-4647-B8EB-1AB71CC964E9}"/>
              </a:ext>
            </a:extLst>
          </p:cNvPr>
          <p:cNvSpPr>
            <a:spLocks noGrp="1"/>
          </p:cNvSpPr>
          <p:nvPr>
            <p:ph sz="quarter" idx="12"/>
          </p:nvPr>
        </p:nvSpPr>
        <p:spPr>
          <a:xfrm>
            <a:off x="858840" y="1580465"/>
            <a:ext cx="7740650" cy="4440237"/>
          </a:xfrm>
        </p:spPr>
        <p:txBody>
          <a:bodyPr/>
          <a:lstStyle/>
          <a:p>
            <a:r>
              <a:rPr lang="en-CA" sz="1600" dirty="0"/>
              <a:t>“Syndicated mortgage” means a mortgage in which two or more persons participate, directly or indirectly, as a lender in a debt obligation that is secured by the mortgage.</a:t>
            </a:r>
          </a:p>
          <a:p>
            <a:endParaRPr lang="en-CA" sz="1600" dirty="0"/>
          </a:p>
          <a:p>
            <a:r>
              <a:rPr lang="en-CA" sz="1600" dirty="0"/>
              <a:t>Qualified syndicated mortgage (</a:t>
            </a:r>
            <a:r>
              <a:rPr lang="en-CA" sz="1600" b="1" dirty="0"/>
              <a:t>QSMI</a:t>
            </a:r>
            <a:r>
              <a:rPr lang="en-CA" sz="1600" dirty="0"/>
              <a:t>) is defined with an intent to limit the scope of these products to lower-risk mortgages on primarily residential property that are similar to conventional mortgages. In particular, the definition excludes SMIs that</a:t>
            </a:r>
          </a:p>
          <a:p>
            <a:pPr lvl="1"/>
            <a:r>
              <a:rPr lang="en-CA" sz="1400" dirty="0"/>
              <a:t>are for financing the construction or development of property, and</a:t>
            </a:r>
          </a:p>
          <a:p>
            <a:pPr lvl="1"/>
            <a:r>
              <a:rPr lang="en-CA" sz="1400" dirty="0"/>
              <a:t>have a loan-to-value ratio of greater than 90%.</a:t>
            </a:r>
          </a:p>
          <a:p>
            <a:pPr marL="0" indent="0">
              <a:buNone/>
            </a:pPr>
            <a:endParaRPr lang="en-CA" sz="1600" dirty="0"/>
          </a:p>
          <a:p>
            <a:r>
              <a:rPr lang="en-CA" sz="1600" dirty="0"/>
              <a:t>Non-qualified syndicated mortgage (</a:t>
            </a:r>
            <a:r>
              <a:rPr lang="en-CA" sz="1600" b="1" dirty="0"/>
              <a:t>NQSMI</a:t>
            </a:r>
            <a:r>
              <a:rPr lang="en-CA" sz="1600" dirty="0"/>
              <a:t>) is any syndicated mortgage that does not fall into the definition of QSMI.</a:t>
            </a:r>
          </a:p>
          <a:p>
            <a:endParaRPr lang="en-CA" sz="1600" dirty="0"/>
          </a:p>
          <a:p>
            <a:r>
              <a:rPr lang="en-CA" sz="1600" dirty="0"/>
              <a:t>In Ontario, trades of QSMIs will generally remain under the oversight of the Financial Services Regulatory Authority of Ontario (</a:t>
            </a:r>
            <a:r>
              <a:rPr lang="en-CA" sz="1600" b="1" dirty="0"/>
              <a:t>FSRA</a:t>
            </a:r>
            <a:r>
              <a:rPr lang="en-CA" sz="1600" dirty="0"/>
              <a:t>).</a:t>
            </a:r>
          </a:p>
          <a:p>
            <a:endParaRPr lang="en-CA" sz="1600" dirty="0"/>
          </a:p>
        </p:txBody>
      </p:sp>
    </p:spTree>
    <p:extLst>
      <p:ext uri="{BB962C8B-B14F-4D97-AF65-F5344CB8AC3E}">
        <p14:creationId xmlns:p14="http://schemas.microsoft.com/office/powerpoint/2010/main" val="24087045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80243B-487A-4FC8-B238-4E661B08A71B}"/>
              </a:ext>
            </a:extLst>
          </p:cNvPr>
          <p:cNvSpPr>
            <a:spLocks noGrp="1"/>
          </p:cNvSpPr>
          <p:nvPr>
            <p:ph type="title"/>
          </p:nvPr>
        </p:nvSpPr>
        <p:spPr>
          <a:xfrm>
            <a:off x="863602" y="981079"/>
            <a:ext cx="7740650" cy="935035"/>
          </a:xfrm>
        </p:spPr>
        <p:txBody>
          <a:bodyPr/>
          <a:lstStyle/>
          <a:p>
            <a:r>
              <a:rPr lang="en-US" dirty="0"/>
              <a:t>What is a syndicated mortgage investment?</a:t>
            </a:r>
            <a:endParaRPr lang="en-CA" dirty="0"/>
          </a:p>
        </p:txBody>
      </p:sp>
      <p:sp>
        <p:nvSpPr>
          <p:cNvPr id="3" name="Footer Placeholder 2">
            <a:extLst>
              <a:ext uri="{FF2B5EF4-FFF2-40B4-BE49-F238E27FC236}">
                <a16:creationId xmlns:a16="http://schemas.microsoft.com/office/drawing/2014/main" id="{9C5C08D0-F980-4F92-8EB8-DE5057D0B08D}"/>
              </a:ext>
            </a:extLst>
          </p:cNvPr>
          <p:cNvSpPr>
            <a:spLocks noGrp="1"/>
          </p:cNvSpPr>
          <p:nvPr>
            <p:ph type="ftr" sz="quarter" idx="10"/>
          </p:nvPr>
        </p:nvSpPr>
        <p:spPr/>
        <p:txBody>
          <a:bodyPr/>
          <a:lstStyle/>
          <a:p>
            <a:endParaRPr lang="en-US" dirty="0"/>
          </a:p>
        </p:txBody>
      </p:sp>
      <p:sp>
        <p:nvSpPr>
          <p:cNvPr id="4" name="Slide Number Placeholder 3">
            <a:extLst>
              <a:ext uri="{FF2B5EF4-FFF2-40B4-BE49-F238E27FC236}">
                <a16:creationId xmlns:a16="http://schemas.microsoft.com/office/drawing/2014/main" id="{08FB309F-51CF-44F3-A25F-D584FC28BFFE}"/>
              </a:ext>
            </a:extLst>
          </p:cNvPr>
          <p:cNvSpPr>
            <a:spLocks noGrp="1"/>
          </p:cNvSpPr>
          <p:nvPr>
            <p:ph type="sldNum" sz="quarter" idx="11"/>
          </p:nvPr>
        </p:nvSpPr>
        <p:spPr/>
        <p:txBody>
          <a:bodyPr/>
          <a:lstStyle/>
          <a:p>
            <a:fld id="{515A1B19-A6DB-6343-AEEA-D4983C5A55B6}" type="slidenum">
              <a:rPr lang="en-US" smtClean="0"/>
              <a:pPr/>
              <a:t>4</a:t>
            </a:fld>
            <a:endParaRPr lang="en-US" dirty="0"/>
          </a:p>
        </p:txBody>
      </p:sp>
      <p:sp>
        <p:nvSpPr>
          <p:cNvPr id="5" name="Content Placeholder 4">
            <a:extLst>
              <a:ext uri="{FF2B5EF4-FFF2-40B4-BE49-F238E27FC236}">
                <a16:creationId xmlns:a16="http://schemas.microsoft.com/office/drawing/2014/main" id="{9A0149EC-7200-4647-B8EB-1AB71CC964E9}"/>
              </a:ext>
            </a:extLst>
          </p:cNvPr>
          <p:cNvSpPr>
            <a:spLocks noGrp="1"/>
          </p:cNvSpPr>
          <p:nvPr>
            <p:ph sz="quarter" idx="12"/>
          </p:nvPr>
        </p:nvSpPr>
        <p:spPr>
          <a:xfrm>
            <a:off x="858840" y="1580465"/>
            <a:ext cx="7740650" cy="4440237"/>
          </a:xfrm>
        </p:spPr>
        <p:txBody>
          <a:bodyPr/>
          <a:lstStyle/>
          <a:p>
            <a:r>
              <a:rPr lang="en-CA" sz="1600" dirty="0"/>
              <a:t>QSMI means a syndicated mortgage that satisfies all of the following:</a:t>
            </a:r>
          </a:p>
          <a:p>
            <a:pPr marL="800089" lvl="1" indent="-342900">
              <a:buFont typeface="+mj-lt"/>
              <a:buAutoNum type="alphaLcParenR"/>
            </a:pPr>
            <a:r>
              <a:rPr lang="en-CA" sz="1200" dirty="0"/>
              <a:t>the syndicated mortgage secures a debt obligation on property that satisfies all of the following:</a:t>
            </a:r>
          </a:p>
          <a:p>
            <a:pPr marL="1314427" lvl="2" indent="-400050">
              <a:buFont typeface="+mj-lt"/>
              <a:buAutoNum type="romanLcPeriod"/>
            </a:pPr>
            <a:r>
              <a:rPr lang="en-CA" sz="1200" dirty="0"/>
              <a:t>it is used primarily for residential purposes;</a:t>
            </a:r>
          </a:p>
          <a:p>
            <a:pPr marL="1314427" lvl="2" indent="-400050">
              <a:buFont typeface="+mj-lt"/>
              <a:buAutoNum type="romanLcPeriod"/>
            </a:pPr>
            <a:r>
              <a:rPr lang="en-CA" sz="1200" dirty="0"/>
              <a:t>it includes no more than four units;</a:t>
            </a:r>
          </a:p>
          <a:p>
            <a:pPr marL="1314427" lvl="2" indent="-400050">
              <a:buFont typeface="+mj-lt"/>
              <a:buAutoNum type="romanLcPeriod"/>
            </a:pPr>
            <a:r>
              <a:rPr lang="en-CA" sz="1200" dirty="0"/>
              <a:t>it includes no more than one unit that is used for non-residential purposes;</a:t>
            </a:r>
          </a:p>
          <a:p>
            <a:pPr marL="800089" lvl="1" indent="-342900">
              <a:buFont typeface="+mj-lt"/>
              <a:buAutoNum type="alphaLcParenR"/>
            </a:pPr>
            <a:r>
              <a:rPr lang="en-CA" sz="1200" dirty="0"/>
              <a:t>the syndicated mortgage does not secure a debt obligation incurred for the construction or development of property;</a:t>
            </a:r>
          </a:p>
          <a:p>
            <a:pPr marL="800089" lvl="1" indent="-342900">
              <a:buFont typeface="+mj-lt"/>
              <a:buAutoNum type="alphaLcParenR"/>
            </a:pPr>
            <a:r>
              <a:rPr lang="en-CA" sz="1200" dirty="0"/>
              <a:t>at the time the syndicated mortgage is arranged, the amount of the debt it secures, together with all other debt secured by mortgages on the property that have priority over, or the same priority as, the syndicated mortgage, assuming in all cases that the maximum amounts of any such mortgages are fully drawn, does not exceed 90 per cent of the fair market value of the property relating to the mortgage, excluding any value that may be attributed to proposed or pending development of the property;</a:t>
            </a:r>
          </a:p>
          <a:p>
            <a:pPr marL="800089" lvl="1" indent="-342900">
              <a:buFont typeface="+mj-lt"/>
              <a:buAutoNum type="alphaLcParenR"/>
            </a:pPr>
            <a:r>
              <a:rPr lang="en-CA" sz="1200" dirty="0"/>
              <a:t>the syndicated mortgage cannot be subordinated to future financing without the consent of each lender;</a:t>
            </a:r>
          </a:p>
          <a:p>
            <a:pPr marL="800089" lvl="1" indent="-342900">
              <a:buFont typeface="+mj-lt"/>
              <a:buAutoNum type="alphaLcParenR"/>
            </a:pPr>
            <a:r>
              <a:rPr lang="en-CA" sz="1200" dirty="0"/>
              <a:t>there is no existing agreement that requires any lender of the syndicated mortgage to consent to future subordination of the syndicated mortgage;</a:t>
            </a:r>
          </a:p>
          <a:p>
            <a:pPr marL="800089" lvl="1" indent="-342900">
              <a:buFont typeface="+mj-lt"/>
              <a:buAutoNum type="alphaLcParenR"/>
            </a:pPr>
            <a:r>
              <a:rPr lang="en-CA" sz="1200" dirty="0"/>
              <a:t>no person has the ability to consent to future subordination of the syndicated mortgage on behalf of the lenders of the syndicated mortgage without obtaining the consent of each lender</a:t>
            </a:r>
          </a:p>
          <a:p>
            <a:endParaRPr lang="en-CA" dirty="0"/>
          </a:p>
        </p:txBody>
      </p:sp>
    </p:spTree>
    <p:extLst>
      <p:ext uri="{BB962C8B-B14F-4D97-AF65-F5344CB8AC3E}">
        <p14:creationId xmlns:p14="http://schemas.microsoft.com/office/powerpoint/2010/main" val="2042808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80243B-487A-4FC8-B238-4E661B08A71B}"/>
              </a:ext>
            </a:extLst>
          </p:cNvPr>
          <p:cNvSpPr>
            <a:spLocks noGrp="1"/>
          </p:cNvSpPr>
          <p:nvPr>
            <p:ph type="title"/>
          </p:nvPr>
        </p:nvSpPr>
        <p:spPr>
          <a:xfrm>
            <a:off x="863602" y="981079"/>
            <a:ext cx="7740650" cy="935035"/>
          </a:xfrm>
        </p:spPr>
        <p:txBody>
          <a:bodyPr/>
          <a:lstStyle/>
          <a:p>
            <a:r>
              <a:rPr lang="en-US" dirty="0"/>
              <a:t>What is a syndicated mortgage investment?</a:t>
            </a:r>
            <a:endParaRPr lang="en-CA" dirty="0"/>
          </a:p>
        </p:txBody>
      </p:sp>
      <p:sp>
        <p:nvSpPr>
          <p:cNvPr id="3" name="Footer Placeholder 2">
            <a:extLst>
              <a:ext uri="{FF2B5EF4-FFF2-40B4-BE49-F238E27FC236}">
                <a16:creationId xmlns:a16="http://schemas.microsoft.com/office/drawing/2014/main" id="{9C5C08D0-F980-4F92-8EB8-DE5057D0B08D}"/>
              </a:ext>
            </a:extLst>
          </p:cNvPr>
          <p:cNvSpPr>
            <a:spLocks noGrp="1"/>
          </p:cNvSpPr>
          <p:nvPr>
            <p:ph type="ftr" sz="quarter" idx="10"/>
          </p:nvPr>
        </p:nvSpPr>
        <p:spPr/>
        <p:txBody>
          <a:bodyPr/>
          <a:lstStyle/>
          <a:p>
            <a:endParaRPr lang="en-US" dirty="0"/>
          </a:p>
        </p:txBody>
      </p:sp>
      <p:sp>
        <p:nvSpPr>
          <p:cNvPr id="4" name="Slide Number Placeholder 3">
            <a:extLst>
              <a:ext uri="{FF2B5EF4-FFF2-40B4-BE49-F238E27FC236}">
                <a16:creationId xmlns:a16="http://schemas.microsoft.com/office/drawing/2014/main" id="{08FB309F-51CF-44F3-A25F-D584FC28BFFE}"/>
              </a:ext>
            </a:extLst>
          </p:cNvPr>
          <p:cNvSpPr>
            <a:spLocks noGrp="1"/>
          </p:cNvSpPr>
          <p:nvPr>
            <p:ph type="sldNum" sz="quarter" idx="11"/>
          </p:nvPr>
        </p:nvSpPr>
        <p:spPr/>
        <p:txBody>
          <a:bodyPr/>
          <a:lstStyle/>
          <a:p>
            <a:fld id="{515A1B19-A6DB-6343-AEEA-D4983C5A55B6}" type="slidenum">
              <a:rPr lang="en-US" smtClean="0"/>
              <a:pPr/>
              <a:t>5</a:t>
            </a:fld>
            <a:endParaRPr lang="en-US" dirty="0"/>
          </a:p>
        </p:txBody>
      </p:sp>
      <p:sp>
        <p:nvSpPr>
          <p:cNvPr id="5" name="Content Placeholder 4">
            <a:extLst>
              <a:ext uri="{FF2B5EF4-FFF2-40B4-BE49-F238E27FC236}">
                <a16:creationId xmlns:a16="http://schemas.microsoft.com/office/drawing/2014/main" id="{9A0149EC-7200-4647-B8EB-1AB71CC964E9}"/>
              </a:ext>
            </a:extLst>
          </p:cNvPr>
          <p:cNvSpPr>
            <a:spLocks noGrp="1"/>
          </p:cNvSpPr>
          <p:nvPr>
            <p:ph sz="quarter" idx="12"/>
          </p:nvPr>
        </p:nvSpPr>
        <p:spPr>
          <a:xfrm>
            <a:off x="858840" y="1765193"/>
            <a:ext cx="7740650" cy="4440237"/>
          </a:xfrm>
        </p:spPr>
        <p:txBody>
          <a:bodyPr/>
          <a:lstStyle/>
          <a:p>
            <a:r>
              <a:rPr lang="en-CA" dirty="0"/>
              <a:t>Ontario currently has dealer registration and prospectus exemptions for the trading of mortgages if they are sold by a mortgage broker licensed or exempt from licensing in the jurisdiction where the property is located in Canada.</a:t>
            </a:r>
          </a:p>
          <a:p>
            <a:endParaRPr lang="en-CA" dirty="0"/>
          </a:p>
          <a:p>
            <a:r>
              <a:rPr lang="en-CA" dirty="0"/>
              <a:t>The amendments will limit the use of these exemptions where the mortgage being traded is a </a:t>
            </a:r>
            <a:r>
              <a:rPr lang="en-CA" b="1" dirty="0"/>
              <a:t>syndicated mortgage</a:t>
            </a:r>
            <a:r>
              <a:rPr lang="en-CA" dirty="0"/>
              <a:t>.</a:t>
            </a:r>
          </a:p>
          <a:p>
            <a:endParaRPr lang="en-CA" dirty="0"/>
          </a:p>
          <a:p>
            <a:r>
              <a:rPr lang="en-CA" dirty="0"/>
              <a:t>The amendments are expected to come into effect in Ontario on July 1, 2021.</a:t>
            </a:r>
          </a:p>
          <a:p>
            <a:endParaRPr lang="en-CA" dirty="0"/>
          </a:p>
          <a:p>
            <a:endParaRPr lang="en-CA" dirty="0"/>
          </a:p>
          <a:p>
            <a:pPr marL="0" indent="0">
              <a:buNone/>
            </a:pPr>
            <a:endParaRPr lang="en-CA" dirty="0"/>
          </a:p>
        </p:txBody>
      </p:sp>
    </p:spTree>
    <p:extLst>
      <p:ext uri="{BB962C8B-B14F-4D97-AF65-F5344CB8AC3E}">
        <p14:creationId xmlns:p14="http://schemas.microsoft.com/office/powerpoint/2010/main" val="35163234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80243B-487A-4FC8-B238-4E661B08A71B}"/>
              </a:ext>
            </a:extLst>
          </p:cNvPr>
          <p:cNvSpPr>
            <a:spLocks noGrp="1"/>
          </p:cNvSpPr>
          <p:nvPr>
            <p:ph type="title"/>
          </p:nvPr>
        </p:nvSpPr>
        <p:spPr>
          <a:xfrm>
            <a:off x="863602" y="981079"/>
            <a:ext cx="7740650" cy="935035"/>
          </a:xfrm>
        </p:spPr>
        <p:txBody>
          <a:bodyPr/>
          <a:lstStyle/>
          <a:p>
            <a:r>
              <a:rPr lang="en-US" dirty="0"/>
              <a:t>Background</a:t>
            </a:r>
            <a:endParaRPr lang="en-CA" dirty="0"/>
          </a:p>
        </p:txBody>
      </p:sp>
      <p:sp>
        <p:nvSpPr>
          <p:cNvPr id="3" name="Footer Placeholder 2">
            <a:extLst>
              <a:ext uri="{FF2B5EF4-FFF2-40B4-BE49-F238E27FC236}">
                <a16:creationId xmlns:a16="http://schemas.microsoft.com/office/drawing/2014/main" id="{9C5C08D0-F980-4F92-8EB8-DE5057D0B08D}"/>
              </a:ext>
            </a:extLst>
          </p:cNvPr>
          <p:cNvSpPr>
            <a:spLocks noGrp="1"/>
          </p:cNvSpPr>
          <p:nvPr>
            <p:ph type="ftr" sz="quarter" idx="10"/>
          </p:nvPr>
        </p:nvSpPr>
        <p:spPr/>
        <p:txBody>
          <a:bodyPr/>
          <a:lstStyle/>
          <a:p>
            <a:endParaRPr lang="en-US" dirty="0"/>
          </a:p>
        </p:txBody>
      </p:sp>
      <p:sp>
        <p:nvSpPr>
          <p:cNvPr id="4" name="Slide Number Placeholder 3">
            <a:extLst>
              <a:ext uri="{FF2B5EF4-FFF2-40B4-BE49-F238E27FC236}">
                <a16:creationId xmlns:a16="http://schemas.microsoft.com/office/drawing/2014/main" id="{08FB309F-51CF-44F3-A25F-D584FC28BFFE}"/>
              </a:ext>
            </a:extLst>
          </p:cNvPr>
          <p:cNvSpPr>
            <a:spLocks noGrp="1"/>
          </p:cNvSpPr>
          <p:nvPr>
            <p:ph type="sldNum" sz="quarter" idx="11"/>
          </p:nvPr>
        </p:nvSpPr>
        <p:spPr/>
        <p:txBody>
          <a:bodyPr/>
          <a:lstStyle/>
          <a:p>
            <a:fld id="{515A1B19-A6DB-6343-AEEA-D4983C5A55B6}" type="slidenum">
              <a:rPr lang="en-US" smtClean="0"/>
              <a:pPr/>
              <a:t>6</a:t>
            </a:fld>
            <a:endParaRPr lang="en-US" dirty="0"/>
          </a:p>
        </p:txBody>
      </p:sp>
      <p:sp>
        <p:nvSpPr>
          <p:cNvPr id="5" name="Content Placeholder 4">
            <a:extLst>
              <a:ext uri="{FF2B5EF4-FFF2-40B4-BE49-F238E27FC236}">
                <a16:creationId xmlns:a16="http://schemas.microsoft.com/office/drawing/2014/main" id="{9A0149EC-7200-4647-B8EB-1AB71CC964E9}"/>
              </a:ext>
            </a:extLst>
          </p:cNvPr>
          <p:cNvSpPr>
            <a:spLocks noGrp="1"/>
          </p:cNvSpPr>
          <p:nvPr>
            <p:ph sz="quarter" idx="12"/>
          </p:nvPr>
        </p:nvSpPr>
        <p:spPr>
          <a:xfrm>
            <a:off x="863602" y="1561007"/>
            <a:ext cx="7740650" cy="4440237"/>
          </a:xfrm>
        </p:spPr>
        <p:txBody>
          <a:bodyPr/>
          <a:lstStyle/>
          <a:p>
            <a:r>
              <a:rPr lang="en-CA" sz="1600" dirty="0"/>
              <a:t>There has been a significant increase in the offering of SMIs in connection with real estate developments in Ontario. These offerings potentially raise investor protection concerns, particularly when sold to retail investors, because they may:</a:t>
            </a:r>
          </a:p>
          <a:p>
            <a:pPr lvl="1"/>
            <a:r>
              <a:rPr lang="en-CA" sz="1400" dirty="0"/>
              <a:t>be used to raise seed financing for real estate developments, such as the costs of initial design proposals and start-up expenses;</a:t>
            </a:r>
          </a:p>
          <a:p>
            <a:pPr lvl="1"/>
            <a:r>
              <a:rPr lang="en-CA" sz="1400" dirty="0"/>
              <a:t>be sold based on projected values of a completed development;</a:t>
            </a:r>
          </a:p>
          <a:p>
            <a:pPr lvl="1"/>
            <a:r>
              <a:rPr lang="en-CA" sz="1400" dirty="0"/>
              <a:t>not be fully secured by a charge against real property, since the amount of the loan may significantly exceed the current fair value of the land;</a:t>
            </a:r>
          </a:p>
          <a:p>
            <a:pPr lvl="1"/>
            <a:r>
              <a:rPr lang="en-CA" sz="1400" dirty="0"/>
              <a:t>be subordinate to future financings, such as construction financing, which may be substantial and effectively render the investment more similar in risk to an equity investment rather than a fixed income investment;</a:t>
            </a:r>
          </a:p>
          <a:p>
            <a:pPr lvl="1"/>
            <a:r>
              <a:rPr lang="en-CA" sz="1400" dirty="0"/>
              <a:t>be offered by issuers with no source of income, rendering the payment of ongoing interest dependent on future financing or reserves from the principal advanced; and</a:t>
            </a:r>
          </a:p>
          <a:p>
            <a:pPr lvl="1"/>
            <a:r>
              <a:rPr lang="en-CA" sz="1400" dirty="0"/>
              <a:t>be subject to the risk of delay and increased costs inherent to real estate development.</a:t>
            </a:r>
          </a:p>
        </p:txBody>
      </p:sp>
    </p:spTree>
    <p:extLst>
      <p:ext uri="{BB962C8B-B14F-4D97-AF65-F5344CB8AC3E}">
        <p14:creationId xmlns:p14="http://schemas.microsoft.com/office/powerpoint/2010/main" val="41232363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80243B-487A-4FC8-B238-4E661B08A71B}"/>
              </a:ext>
            </a:extLst>
          </p:cNvPr>
          <p:cNvSpPr>
            <a:spLocks noGrp="1"/>
          </p:cNvSpPr>
          <p:nvPr>
            <p:ph type="title"/>
          </p:nvPr>
        </p:nvSpPr>
        <p:spPr>
          <a:xfrm>
            <a:off x="863602" y="981079"/>
            <a:ext cx="7740650" cy="935035"/>
          </a:xfrm>
        </p:spPr>
        <p:txBody>
          <a:bodyPr/>
          <a:lstStyle/>
          <a:p>
            <a:r>
              <a:rPr lang="en-US" dirty="0"/>
              <a:t>Summary of the SMI amendments</a:t>
            </a:r>
            <a:endParaRPr lang="en-CA" dirty="0"/>
          </a:p>
        </p:txBody>
      </p:sp>
      <p:sp>
        <p:nvSpPr>
          <p:cNvPr id="3" name="Footer Placeholder 2">
            <a:extLst>
              <a:ext uri="{FF2B5EF4-FFF2-40B4-BE49-F238E27FC236}">
                <a16:creationId xmlns:a16="http://schemas.microsoft.com/office/drawing/2014/main" id="{9C5C08D0-F980-4F92-8EB8-DE5057D0B08D}"/>
              </a:ext>
            </a:extLst>
          </p:cNvPr>
          <p:cNvSpPr>
            <a:spLocks noGrp="1"/>
          </p:cNvSpPr>
          <p:nvPr>
            <p:ph type="ftr" sz="quarter" idx="10"/>
          </p:nvPr>
        </p:nvSpPr>
        <p:spPr/>
        <p:txBody>
          <a:bodyPr/>
          <a:lstStyle/>
          <a:p>
            <a:endParaRPr lang="en-US" dirty="0"/>
          </a:p>
        </p:txBody>
      </p:sp>
      <p:sp>
        <p:nvSpPr>
          <p:cNvPr id="4" name="Slide Number Placeholder 3">
            <a:extLst>
              <a:ext uri="{FF2B5EF4-FFF2-40B4-BE49-F238E27FC236}">
                <a16:creationId xmlns:a16="http://schemas.microsoft.com/office/drawing/2014/main" id="{08FB309F-51CF-44F3-A25F-D584FC28BFFE}"/>
              </a:ext>
            </a:extLst>
          </p:cNvPr>
          <p:cNvSpPr>
            <a:spLocks noGrp="1"/>
          </p:cNvSpPr>
          <p:nvPr>
            <p:ph type="sldNum" sz="quarter" idx="11"/>
          </p:nvPr>
        </p:nvSpPr>
        <p:spPr/>
        <p:txBody>
          <a:bodyPr/>
          <a:lstStyle/>
          <a:p>
            <a:fld id="{515A1B19-A6DB-6343-AEEA-D4983C5A55B6}" type="slidenum">
              <a:rPr lang="en-US" smtClean="0"/>
              <a:pPr/>
              <a:t>7</a:t>
            </a:fld>
            <a:endParaRPr lang="en-US" dirty="0"/>
          </a:p>
        </p:txBody>
      </p:sp>
      <p:sp>
        <p:nvSpPr>
          <p:cNvPr id="5" name="Content Placeholder 4">
            <a:extLst>
              <a:ext uri="{FF2B5EF4-FFF2-40B4-BE49-F238E27FC236}">
                <a16:creationId xmlns:a16="http://schemas.microsoft.com/office/drawing/2014/main" id="{9A0149EC-7200-4647-B8EB-1AB71CC964E9}"/>
              </a:ext>
            </a:extLst>
          </p:cNvPr>
          <p:cNvSpPr>
            <a:spLocks noGrp="1"/>
          </p:cNvSpPr>
          <p:nvPr>
            <p:ph sz="quarter" idx="12"/>
          </p:nvPr>
        </p:nvSpPr>
        <p:spPr>
          <a:xfrm>
            <a:off x="858840" y="1765193"/>
            <a:ext cx="7740650" cy="4440237"/>
          </a:xfrm>
        </p:spPr>
        <p:txBody>
          <a:bodyPr/>
          <a:lstStyle/>
          <a:p>
            <a:r>
              <a:rPr lang="en-US" dirty="0"/>
              <a:t>Remove the existing dealer registration and prospectus exemptions for trades of SMIs in Ontario, except in certain circumstances.</a:t>
            </a:r>
          </a:p>
          <a:p>
            <a:endParaRPr lang="en-US" dirty="0"/>
          </a:p>
          <a:p>
            <a:r>
              <a:rPr lang="en-US" dirty="0"/>
              <a:t>Issuers that distribute SMIs through the offering memorandum (</a:t>
            </a:r>
            <a:r>
              <a:rPr lang="en-US" b="1" dirty="0"/>
              <a:t>OM</a:t>
            </a:r>
            <a:r>
              <a:rPr lang="en-US" dirty="0"/>
              <a:t>) prospectus exemption will need to deliver additional information to investors including an appraisal and </a:t>
            </a:r>
            <a:r>
              <a:rPr lang="en-CA" dirty="0"/>
              <a:t>Form 45-106F18 </a:t>
            </a:r>
            <a:r>
              <a:rPr lang="en-CA" i="1" dirty="0"/>
              <a:t>Supplemental Offering Memorandum Disclosure for Syndicated Mortgages </a:t>
            </a:r>
            <a:r>
              <a:rPr lang="en-CA" dirty="0"/>
              <a:t>(</a:t>
            </a:r>
            <a:r>
              <a:rPr lang="en-CA" b="1" dirty="0"/>
              <a:t>Form 45-106F18</a:t>
            </a:r>
            <a:r>
              <a:rPr lang="en-CA" dirty="0"/>
              <a:t>).</a:t>
            </a:r>
          </a:p>
          <a:p>
            <a:endParaRPr lang="en-CA" i="1" dirty="0"/>
          </a:p>
          <a:p>
            <a:r>
              <a:rPr lang="en-CA" dirty="0"/>
              <a:t>The private issuer prospectus exemption will be unavailable for the  distributions of SMIs.</a:t>
            </a:r>
          </a:p>
        </p:txBody>
      </p:sp>
    </p:spTree>
    <p:extLst>
      <p:ext uri="{BB962C8B-B14F-4D97-AF65-F5344CB8AC3E}">
        <p14:creationId xmlns:p14="http://schemas.microsoft.com/office/powerpoint/2010/main" val="4306509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80243B-487A-4FC8-B238-4E661B08A71B}"/>
              </a:ext>
            </a:extLst>
          </p:cNvPr>
          <p:cNvSpPr>
            <a:spLocks noGrp="1"/>
          </p:cNvSpPr>
          <p:nvPr>
            <p:ph type="title"/>
          </p:nvPr>
        </p:nvSpPr>
        <p:spPr>
          <a:xfrm>
            <a:off x="863602" y="981079"/>
            <a:ext cx="7740650" cy="935035"/>
          </a:xfrm>
        </p:spPr>
        <p:txBody>
          <a:bodyPr/>
          <a:lstStyle/>
          <a:p>
            <a:r>
              <a:rPr lang="en-US" dirty="0"/>
              <a:t>Registration and prospectus requirements</a:t>
            </a:r>
            <a:endParaRPr lang="en-CA" dirty="0"/>
          </a:p>
        </p:txBody>
      </p:sp>
      <p:sp>
        <p:nvSpPr>
          <p:cNvPr id="3" name="Footer Placeholder 2">
            <a:extLst>
              <a:ext uri="{FF2B5EF4-FFF2-40B4-BE49-F238E27FC236}">
                <a16:creationId xmlns:a16="http://schemas.microsoft.com/office/drawing/2014/main" id="{9C5C08D0-F980-4F92-8EB8-DE5057D0B08D}"/>
              </a:ext>
            </a:extLst>
          </p:cNvPr>
          <p:cNvSpPr>
            <a:spLocks noGrp="1"/>
          </p:cNvSpPr>
          <p:nvPr>
            <p:ph type="ftr" sz="quarter" idx="10"/>
          </p:nvPr>
        </p:nvSpPr>
        <p:spPr/>
        <p:txBody>
          <a:bodyPr/>
          <a:lstStyle/>
          <a:p>
            <a:endParaRPr lang="en-US" dirty="0"/>
          </a:p>
        </p:txBody>
      </p:sp>
      <p:sp>
        <p:nvSpPr>
          <p:cNvPr id="4" name="Slide Number Placeholder 3">
            <a:extLst>
              <a:ext uri="{FF2B5EF4-FFF2-40B4-BE49-F238E27FC236}">
                <a16:creationId xmlns:a16="http://schemas.microsoft.com/office/drawing/2014/main" id="{08FB309F-51CF-44F3-A25F-D584FC28BFFE}"/>
              </a:ext>
            </a:extLst>
          </p:cNvPr>
          <p:cNvSpPr>
            <a:spLocks noGrp="1"/>
          </p:cNvSpPr>
          <p:nvPr>
            <p:ph type="sldNum" sz="quarter" idx="11"/>
          </p:nvPr>
        </p:nvSpPr>
        <p:spPr/>
        <p:txBody>
          <a:bodyPr/>
          <a:lstStyle/>
          <a:p>
            <a:fld id="{515A1B19-A6DB-6343-AEEA-D4983C5A55B6}" type="slidenum">
              <a:rPr lang="en-US" smtClean="0"/>
              <a:pPr/>
              <a:t>8</a:t>
            </a:fld>
            <a:endParaRPr lang="en-US" dirty="0"/>
          </a:p>
        </p:txBody>
      </p:sp>
      <p:sp>
        <p:nvSpPr>
          <p:cNvPr id="5" name="Content Placeholder 4">
            <a:extLst>
              <a:ext uri="{FF2B5EF4-FFF2-40B4-BE49-F238E27FC236}">
                <a16:creationId xmlns:a16="http://schemas.microsoft.com/office/drawing/2014/main" id="{9A0149EC-7200-4647-B8EB-1AB71CC964E9}"/>
              </a:ext>
            </a:extLst>
          </p:cNvPr>
          <p:cNvSpPr>
            <a:spLocks noGrp="1"/>
          </p:cNvSpPr>
          <p:nvPr>
            <p:ph sz="quarter" idx="12"/>
          </p:nvPr>
        </p:nvSpPr>
        <p:spPr>
          <a:xfrm>
            <a:off x="858840" y="1765193"/>
            <a:ext cx="7740650" cy="4440237"/>
          </a:xfrm>
        </p:spPr>
        <p:txBody>
          <a:bodyPr/>
          <a:lstStyle/>
          <a:p>
            <a:r>
              <a:rPr lang="en-CA" dirty="0"/>
              <a:t>After the amendments come into force, all firms in the business of trading SMIs will need to be registered as dealers.</a:t>
            </a:r>
          </a:p>
          <a:p>
            <a:r>
              <a:rPr lang="en-CA" dirty="0"/>
              <a:t>In addition, all SMI distributions must comply with the prospectus requirements or rely on another available prospectus exemption.</a:t>
            </a:r>
          </a:p>
          <a:p>
            <a:r>
              <a:rPr lang="en-CA" dirty="0"/>
              <a:t>There remains a dealer registration and prospectus exemption for distributions in respect to any of the following:</a:t>
            </a:r>
          </a:p>
          <a:p>
            <a:pPr marL="800089" lvl="1" indent="-342900">
              <a:buFont typeface="+mj-lt"/>
              <a:buAutoNum type="alphaLcParenR"/>
            </a:pPr>
            <a:r>
              <a:rPr lang="en-CA" sz="1600" dirty="0"/>
              <a:t>a mortgage, </a:t>
            </a:r>
            <a:r>
              <a:rPr lang="en-CA" sz="1600" u="sng" dirty="0"/>
              <a:t>other than an SMI</a:t>
            </a:r>
            <a:r>
              <a:rPr lang="en-CA" sz="1600" dirty="0"/>
              <a:t>, on real property in a jurisdiction of Canada,</a:t>
            </a:r>
          </a:p>
          <a:p>
            <a:pPr marL="800089" lvl="1" indent="-342900">
              <a:buFont typeface="+mj-lt"/>
              <a:buAutoNum type="alphaLcParenR"/>
            </a:pPr>
            <a:r>
              <a:rPr lang="en-CA" sz="1600" dirty="0"/>
              <a:t>a </a:t>
            </a:r>
            <a:r>
              <a:rPr lang="en-CA" sz="1600" u="sng" dirty="0"/>
              <a:t>QSMI</a:t>
            </a:r>
            <a:r>
              <a:rPr lang="en-CA" sz="1600" dirty="0"/>
              <a:t> on real property in a jurisdiction of Canada, or</a:t>
            </a:r>
          </a:p>
          <a:p>
            <a:pPr marL="800089" lvl="1" indent="-342900">
              <a:buFont typeface="+mj-lt"/>
              <a:buAutoNum type="alphaLcParenR"/>
            </a:pPr>
            <a:r>
              <a:rPr lang="en-CA" sz="1600" dirty="0"/>
              <a:t>a syndicated mortgage on a real property in a jurisdiction of Canada with a </a:t>
            </a:r>
            <a:r>
              <a:rPr lang="en-CA" sz="1600" u="sng" dirty="0"/>
              <a:t>permitted client</a:t>
            </a:r>
            <a:r>
              <a:rPr lang="en-CA" sz="1600" dirty="0"/>
              <a:t>,</a:t>
            </a:r>
            <a:endParaRPr lang="en-CA" dirty="0"/>
          </a:p>
          <a:p>
            <a:pPr marL="268288" indent="0">
              <a:buNone/>
            </a:pPr>
            <a:r>
              <a:rPr lang="en-CA" b="1" u="sng" dirty="0"/>
              <a:t>and</a:t>
            </a:r>
            <a:r>
              <a:rPr lang="en-CA" dirty="0"/>
              <a:t> the distribution is conducted by a person that is registered or licensed under the </a:t>
            </a:r>
            <a:r>
              <a:rPr lang="en-CA" i="1" dirty="0"/>
              <a:t>Mortgage Brokerages, Lenders and Administrators Act, 2006</a:t>
            </a:r>
            <a:r>
              <a:rPr lang="en-CA" dirty="0"/>
              <a:t>.</a:t>
            </a:r>
          </a:p>
        </p:txBody>
      </p:sp>
    </p:spTree>
    <p:extLst>
      <p:ext uri="{BB962C8B-B14F-4D97-AF65-F5344CB8AC3E}">
        <p14:creationId xmlns:p14="http://schemas.microsoft.com/office/powerpoint/2010/main" val="1473559636"/>
      </p:ext>
    </p:extLst>
  </p:cSld>
  <p:clrMapOvr>
    <a:masterClrMapping/>
  </p:clrMapOvr>
</p:sld>
</file>

<file path=ppt/theme/theme1.xml><?xml version="1.0" encoding="utf-8"?>
<a:theme xmlns:a="http://schemas.openxmlformats.org/drawingml/2006/main" name="Office Theme">
  <a:themeElements>
    <a:clrScheme name="OSC PowerPoint Colors">
      <a:dk1>
        <a:srgbClr val="000000"/>
      </a:dk1>
      <a:lt1>
        <a:srgbClr val="FFFFFF"/>
      </a:lt1>
      <a:dk2>
        <a:srgbClr val="002C41"/>
      </a:dk2>
      <a:lt2>
        <a:srgbClr val="FFFFFF"/>
      </a:lt2>
      <a:accent1>
        <a:srgbClr val="00B6DE"/>
      </a:accent1>
      <a:accent2>
        <a:srgbClr val="3A6F8F"/>
      </a:accent2>
      <a:accent3>
        <a:srgbClr val="79C141"/>
      </a:accent3>
      <a:accent4>
        <a:srgbClr val="D8D2C9"/>
      </a:accent4>
      <a:accent5>
        <a:srgbClr val="717073"/>
      </a:accent5>
      <a:accent6>
        <a:srgbClr val="F58024"/>
      </a:accent6>
      <a:hlink>
        <a:srgbClr val="0563C1"/>
      </a:hlink>
      <a:folHlink>
        <a:srgbClr val="002060"/>
      </a:folHlink>
    </a:clrScheme>
    <a:fontScheme name="OSC1">
      <a:majorFont>
        <a:latin typeface="Verdana"/>
        <a:ea typeface=""/>
        <a:cs typeface=""/>
      </a:majorFont>
      <a:minorFont>
        <a:latin typeface="Verdana"/>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err="1" smtClean="0">
            <a:solidFill>
              <a:srgbClr val="7F7F7F"/>
            </a:solidFill>
          </a:defRPr>
        </a:defPPr>
      </a:lstStyle>
    </a:txDef>
  </a:objectDefaults>
  <a:extraClrSchemeLst/>
  <a:extLst>
    <a:ext uri="{05A4C25C-085E-4340-85A3-A5531E510DB2}">
      <thm15:themeFamily xmlns:thm15="http://schemas.microsoft.com/office/thememl/2012/main" name="OSC_June2017_PPT-Standard_template-v4.potx" id="{BF79D680-523F-B147-801B-FCBD22CDDE52}" vid="{ED1B546A-386A-CC48-9AD6-6D4D44AF348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11490</TotalTime>
  <Words>1959</Words>
  <Application>Microsoft Office PowerPoint</Application>
  <PresentationFormat>On-screen Show (4:3)</PresentationFormat>
  <Paragraphs>228</Paragraphs>
  <Slides>22</Slides>
  <Notes>21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Calibri</vt:lpstr>
      <vt:lpstr>Verdana</vt:lpstr>
      <vt:lpstr>Office Theme</vt:lpstr>
      <vt:lpstr>Syndicated Mortgage Amendments</vt:lpstr>
      <vt:lpstr>Disclaimer</vt:lpstr>
      <vt:lpstr>Agenda</vt:lpstr>
      <vt:lpstr>What is a syndicated mortgage investment?</vt:lpstr>
      <vt:lpstr>What is a syndicated mortgage investment?</vt:lpstr>
      <vt:lpstr>What is a syndicated mortgage investment?</vt:lpstr>
      <vt:lpstr>Background</vt:lpstr>
      <vt:lpstr>Summary of the SMI amendments</vt:lpstr>
      <vt:lpstr>Registration and prospectus requirements</vt:lpstr>
      <vt:lpstr>Registration and prospectus requirements</vt:lpstr>
      <vt:lpstr>Offering memorandum prospectus exemption</vt:lpstr>
      <vt:lpstr>Private issuer prospectus exemption</vt:lpstr>
      <vt:lpstr>Registration requirements and process</vt:lpstr>
      <vt:lpstr>Registration requirements and process</vt:lpstr>
      <vt:lpstr>Registration requirements and process</vt:lpstr>
      <vt:lpstr>Registration requirements and process</vt:lpstr>
      <vt:lpstr>Ongoing compliance obligations</vt:lpstr>
      <vt:lpstr>Ongoing compliance obligations</vt:lpstr>
      <vt:lpstr>Compliance reviews</vt:lpstr>
      <vt:lpstr>Common questions received by OSC staff </vt:lpstr>
      <vt:lpstr>Resources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Alberto Delbove</dc:creator>
  <cp:lastModifiedBy>Sabrina Philips</cp:lastModifiedBy>
  <cp:revision>326</cp:revision>
  <cp:lastPrinted>2019-12-09T19:50:22Z</cp:lastPrinted>
  <dcterms:created xsi:type="dcterms:W3CDTF">2017-09-11T20:19:47Z</dcterms:created>
  <dcterms:modified xsi:type="dcterms:W3CDTF">2021-03-26T19:25:19Z</dcterms:modified>
</cp:coreProperties>
</file>