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0" r:id="rId1"/>
  </p:sldMasterIdLst>
  <p:notesMasterIdLst>
    <p:notesMasterId r:id="rId41"/>
  </p:notesMasterIdLst>
  <p:handoutMasterIdLst>
    <p:handoutMasterId r:id="rId42"/>
  </p:handoutMasterIdLst>
  <p:sldIdLst>
    <p:sldId id="307" r:id="rId2"/>
    <p:sldId id="371" r:id="rId3"/>
    <p:sldId id="387" r:id="rId4"/>
    <p:sldId id="374" r:id="rId5"/>
    <p:sldId id="391" r:id="rId6"/>
    <p:sldId id="499" r:id="rId7"/>
    <p:sldId id="390" r:id="rId8"/>
    <p:sldId id="500" r:id="rId9"/>
    <p:sldId id="483" r:id="rId10"/>
    <p:sldId id="492" r:id="rId11"/>
    <p:sldId id="493" r:id="rId12"/>
    <p:sldId id="501" r:id="rId13"/>
    <p:sldId id="484" r:id="rId14"/>
    <p:sldId id="495" r:id="rId15"/>
    <p:sldId id="496" r:id="rId16"/>
    <p:sldId id="498" r:id="rId17"/>
    <p:sldId id="494" r:id="rId18"/>
    <p:sldId id="485" r:id="rId19"/>
    <p:sldId id="502" r:id="rId20"/>
    <p:sldId id="506" r:id="rId21"/>
    <p:sldId id="507" r:id="rId22"/>
    <p:sldId id="508" r:id="rId23"/>
    <p:sldId id="509" r:id="rId24"/>
    <p:sldId id="510" r:id="rId25"/>
    <p:sldId id="511" r:id="rId26"/>
    <p:sldId id="512" r:id="rId27"/>
    <p:sldId id="513" r:id="rId28"/>
    <p:sldId id="514" r:id="rId29"/>
    <p:sldId id="515" r:id="rId30"/>
    <p:sldId id="516" r:id="rId31"/>
    <p:sldId id="517" r:id="rId32"/>
    <p:sldId id="518" r:id="rId33"/>
    <p:sldId id="519" r:id="rId34"/>
    <p:sldId id="520" r:id="rId35"/>
    <p:sldId id="503" r:id="rId36"/>
    <p:sldId id="504" r:id="rId37"/>
    <p:sldId id="505" r:id="rId38"/>
    <p:sldId id="491" r:id="rId39"/>
    <p:sldId id="478"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31F5D9-8686-45C2-A318-45C9F53AC2A2}">
          <p14:sldIdLst>
            <p14:sldId id="307"/>
            <p14:sldId id="371"/>
            <p14:sldId id="387"/>
            <p14:sldId id="374"/>
            <p14:sldId id="391"/>
            <p14:sldId id="499"/>
            <p14:sldId id="390"/>
            <p14:sldId id="500"/>
            <p14:sldId id="483"/>
            <p14:sldId id="492"/>
            <p14:sldId id="493"/>
            <p14:sldId id="501"/>
            <p14:sldId id="484"/>
            <p14:sldId id="495"/>
            <p14:sldId id="496"/>
            <p14:sldId id="498"/>
            <p14:sldId id="494"/>
            <p14:sldId id="485"/>
            <p14:sldId id="502"/>
            <p14:sldId id="506"/>
            <p14:sldId id="507"/>
            <p14:sldId id="508"/>
            <p14:sldId id="509"/>
            <p14:sldId id="510"/>
            <p14:sldId id="511"/>
            <p14:sldId id="512"/>
            <p14:sldId id="513"/>
            <p14:sldId id="514"/>
            <p14:sldId id="515"/>
            <p14:sldId id="516"/>
            <p14:sldId id="517"/>
            <p14:sldId id="518"/>
            <p14:sldId id="519"/>
            <p14:sldId id="520"/>
            <p14:sldId id="503"/>
            <p14:sldId id="504"/>
            <p14:sldId id="505"/>
            <p14:sldId id="491"/>
            <p14:sldId id="478"/>
          </p14:sldIdLst>
        </p14:section>
      </p14:sectionLst>
    </p:ext>
    <p:ext uri="{EFAFB233-063F-42B5-8137-9DF3F51BA10A}">
      <p15:sldGuideLst xmlns:p15="http://schemas.microsoft.com/office/powerpoint/2012/main">
        <p15:guide id="2" pos="288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Lee-Michaels" initials="JL" lastIdx="9" clrIdx="0">
    <p:extLst>
      <p:ext uri="{19B8F6BF-5375-455C-9EA6-DF929625EA0E}">
        <p15:presenceInfo xmlns:p15="http://schemas.microsoft.com/office/powerpoint/2012/main" userId="S::JLEEMICHAELS@osc.gov.on.ca::bd732276-f90d-4f57-83ed-ecb9080d5ef7" providerId="AD"/>
      </p:ext>
    </p:extLst>
  </p:cmAuthor>
  <p:cmAuthor id="2" name="Paola Cifelli" initials="PC" lastIdx="25" clrIdx="1">
    <p:extLst>
      <p:ext uri="{19B8F6BF-5375-455C-9EA6-DF929625EA0E}">
        <p15:presenceInfo xmlns:p15="http://schemas.microsoft.com/office/powerpoint/2012/main" userId="S::PCifelli@osc.gov.on.ca::b723374d-9b01-43ed-8fa8-7ac21c442d08" providerId="AD"/>
      </p:ext>
    </p:extLst>
  </p:cmAuthor>
  <p:cmAuthor id="3" name="Danica Sergison" initials="DS" lastIdx="5" clrIdx="2">
    <p:extLst>
      <p:ext uri="{19B8F6BF-5375-455C-9EA6-DF929625EA0E}">
        <p15:presenceInfo xmlns:p15="http://schemas.microsoft.com/office/powerpoint/2012/main" userId="S::DSergison@osc.gov.on.ca::b6564743-520e-4b8f-93f1-222f8d9f22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7D9"/>
    <a:srgbClr val="3A6F8F"/>
    <a:srgbClr val="252525"/>
    <a:srgbClr val="232323"/>
    <a:srgbClr val="2E6378"/>
    <a:srgbClr val="3A8090"/>
    <a:srgbClr val="373737"/>
    <a:srgbClr val="7F7F7F"/>
    <a:srgbClr val="D8D2C9"/>
    <a:srgbClr val="68BA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7" autoAdjust="0"/>
    <p:restoredTop sz="77733" autoAdjust="0"/>
  </p:normalViewPr>
  <p:slideViewPr>
    <p:cSldViewPr snapToGrid="0" snapToObjects="1">
      <p:cViewPr varScale="1">
        <p:scale>
          <a:sx n="77" d="100"/>
          <a:sy n="77" d="100"/>
        </p:scale>
        <p:origin x="736" y="56"/>
      </p:cViewPr>
      <p:guideLst>
        <p:guide pos="2880"/>
        <p:guide orient="horz" pos="2160"/>
      </p:guideLst>
    </p:cSldViewPr>
  </p:slideViewPr>
  <p:outlineViewPr>
    <p:cViewPr>
      <p:scale>
        <a:sx n="33" d="100"/>
        <a:sy n="33" d="100"/>
      </p:scale>
      <p:origin x="0" y="-2609"/>
    </p:cViewPr>
  </p:outlineViewPr>
  <p:notesTextViewPr>
    <p:cViewPr>
      <p:scale>
        <a:sx n="75" d="100"/>
        <a:sy n="75" d="100"/>
      </p:scale>
      <p:origin x="0" y="0"/>
    </p:cViewPr>
  </p:notesTextViewPr>
  <p:sorterViewPr>
    <p:cViewPr>
      <p:scale>
        <a:sx n="200" d="100"/>
        <a:sy n="200" d="100"/>
      </p:scale>
      <p:origin x="0" y="-7145"/>
    </p:cViewPr>
  </p:sorterViewPr>
  <p:notesViewPr>
    <p:cSldViewPr snapToGrid="0" snapToObjects="1">
      <p:cViewPr varScale="1">
        <p:scale>
          <a:sx n="51" d="100"/>
          <a:sy n="51" d="100"/>
        </p:scale>
        <p:origin x="2110" y="3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Cost</c:v>
                </c:pt>
                <c:pt idx="1">
                  <c:v>Benefit</c:v>
                </c:pt>
              </c:strCache>
            </c:strRef>
          </c:cat>
          <c:val>
            <c:numRef>
              <c:f>Sheet1!$B$2:$B$3</c:f>
              <c:numCache>
                <c:formatCode>"$"#,##0_);[Red]\("$"#,##0\)</c:formatCode>
                <c:ptCount val="2"/>
                <c:pt idx="0" formatCode="&quot;$&quot;#,##0.00_);[Red]\(&quot;$&quot;#,##0.00\)">
                  <c:v>6.25</c:v>
                </c:pt>
                <c:pt idx="1">
                  <c:v>50</c:v>
                </c:pt>
              </c:numCache>
            </c:numRef>
          </c:val>
          <c:extLst>
            <c:ext xmlns:c16="http://schemas.microsoft.com/office/drawing/2014/chart" uri="{C3380CC4-5D6E-409C-BE32-E72D297353CC}">
              <c16:uniqueId val="{00000000-C914-40FA-AEF1-DAC84669F1F6}"/>
            </c:ext>
          </c:extLst>
        </c:ser>
        <c:dLbls>
          <c:showLegendKey val="0"/>
          <c:showVal val="0"/>
          <c:showCatName val="0"/>
          <c:showSerName val="0"/>
          <c:showPercent val="0"/>
          <c:showBubbleSize val="0"/>
        </c:dLbls>
        <c:gapWidth val="219"/>
        <c:overlap val="-27"/>
        <c:axId val="1660410256"/>
        <c:axId val="1815108976"/>
      </c:barChart>
      <c:catAx>
        <c:axId val="166041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1815108976"/>
        <c:crosses val="autoZero"/>
        <c:auto val="1"/>
        <c:lblAlgn val="ctr"/>
        <c:lblOffset val="100"/>
        <c:noMultiLvlLbl val="0"/>
      </c:catAx>
      <c:valAx>
        <c:axId val="18151089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1660410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accent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FD044F4-70AF-C940-B019-768A5AED9A6B}" type="datetimeFigureOut">
              <a:rPr lang="en-US" smtClean="0"/>
              <a:t>10/6/2021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802E89E-B88D-254D-8F65-ECCF6158E63F}" type="slidenum">
              <a:rPr lang="en-US" smtClean="0"/>
              <a:t>‹#›</a:t>
            </a:fld>
            <a:endParaRPr lang="en-US" dirty="0"/>
          </a:p>
        </p:txBody>
      </p:sp>
    </p:spTree>
    <p:extLst>
      <p:ext uri="{BB962C8B-B14F-4D97-AF65-F5344CB8AC3E}">
        <p14:creationId xmlns:p14="http://schemas.microsoft.com/office/powerpoint/2010/main" val="1981734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0860C64-9F59-9848-BDA2-5D9081B04D0E}" type="datetimeFigureOut">
              <a:rPr lang="en-US" smtClean="0"/>
              <a:t>10/6/2021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8CEFDD8-8A58-AD43-83F9-DEC85F94FF01}" type="slidenum">
              <a:rPr lang="en-US" smtClean="0"/>
              <a:t>‹#›</a:t>
            </a:fld>
            <a:endParaRPr lang="en-US" dirty="0"/>
          </a:p>
        </p:txBody>
      </p:sp>
    </p:spTree>
    <p:extLst>
      <p:ext uri="{BB962C8B-B14F-4D97-AF65-F5344CB8AC3E}">
        <p14:creationId xmlns:p14="http://schemas.microsoft.com/office/powerpoint/2010/main" val="85468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EFDD8-8A58-AD43-83F9-DEC85F94FF01}" type="slidenum">
              <a:rPr lang="en-US" smtClean="0"/>
              <a:t>0</a:t>
            </a:fld>
            <a:endParaRPr lang="en-US" dirty="0"/>
          </a:p>
        </p:txBody>
      </p:sp>
    </p:spTree>
    <p:extLst>
      <p:ext uri="{BB962C8B-B14F-4D97-AF65-F5344CB8AC3E}">
        <p14:creationId xmlns:p14="http://schemas.microsoft.com/office/powerpoint/2010/main" val="134551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9</a:t>
            </a:fld>
            <a:endParaRPr lang="en-US" dirty="0"/>
          </a:p>
        </p:txBody>
      </p:sp>
    </p:spTree>
    <p:extLst>
      <p:ext uri="{BB962C8B-B14F-4D97-AF65-F5344CB8AC3E}">
        <p14:creationId xmlns:p14="http://schemas.microsoft.com/office/powerpoint/2010/main" val="2903809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10</a:t>
            </a:fld>
            <a:endParaRPr lang="en-US" dirty="0"/>
          </a:p>
        </p:txBody>
      </p:sp>
    </p:spTree>
    <p:extLst>
      <p:ext uri="{BB962C8B-B14F-4D97-AF65-F5344CB8AC3E}">
        <p14:creationId xmlns:p14="http://schemas.microsoft.com/office/powerpoint/2010/main" val="2984930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8CEFDD8-8A58-AD43-83F9-DEC85F94FF01}" type="slidenum">
              <a:rPr lang="en-US" smtClean="0"/>
              <a:t>11</a:t>
            </a:fld>
            <a:endParaRPr lang="en-US" dirty="0"/>
          </a:p>
        </p:txBody>
      </p:sp>
    </p:spTree>
    <p:extLst>
      <p:ext uri="{BB962C8B-B14F-4D97-AF65-F5344CB8AC3E}">
        <p14:creationId xmlns:p14="http://schemas.microsoft.com/office/powerpoint/2010/main" val="3653214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12</a:t>
            </a:fld>
            <a:endParaRPr lang="en-US" dirty="0"/>
          </a:p>
        </p:txBody>
      </p:sp>
    </p:spTree>
    <p:extLst>
      <p:ext uri="{BB962C8B-B14F-4D97-AF65-F5344CB8AC3E}">
        <p14:creationId xmlns:p14="http://schemas.microsoft.com/office/powerpoint/2010/main" val="1430273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13</a:t>
            </a:fld>
            <a:endParaRPr lang="en-US" dirty="0"/>
          </a:p>
        </p:txBody>
      </p:sp>
    </p:spTree>
    <p:extLst>
      <p:ext uri="{BB962C8B-B14F-4D97-AF65-F5344CB8AC3E}">
        <p14:creationId xmlns:p14="http://schemas.microsoft.com/office/powerpoint/2010/main" val="2685374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14</a:t>
            </a:fld>
            <a:endParaRPr lang="en-US" dirty="0"/>
          </a:p>
        </p:txBody>
      </p:sp>
    </p:spTree>
    <p:extLst>
      <p:ext uri="{BB962C8B-B14F-4D97-AF65-F5344CB8AC3E}">
        <p14:creationId xmlns:p14="http://schemas.microsoft.com/office/powerpoint/2010/main" val="3807778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15</a:t>
            </a:fld>
            <a:endParaRPr lang="en-US" dirty="0"/>
          </a:p>
        </p:txBody>
      </p:sp>
    </p:spTree>
    <p:extLst>
      <p:ext uri="{BB962C8B-B14F-4D97-AF65-F5344CB8AC3E}">
        <p14:creationId xmlns:p14="http://schemas.microsoft.com/office/powerpoint/2010/main" val="2401342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16</a:t>
            </a:fld>
            <a:endParaRPr lang="en-US" dirty="0"/>
          </a:p>
        </p:txBody>
      </p:sp>
    </p:spTree>
    <p:extLst>
      <p:ext uri="{BB962C8B-B14F-4D97-AF65-F5344CB8AC3E}">
        <p14:creationId xmlns:p14="http://schemas.microsoft.com/office/powerpoint/2010/main" val="1996063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17</a:t>
            </a:fld>
            <a:endParaRPr lang="en-US" dirty="0"/>
          </a:p>
        </p:txBody>
      </p:sp>
    </p:spTree>
    <p:extLst>
      <p:ext uri="{BB962C8B-B14F-4D97-AF65-F5344CB8AC3E}">
        <p14:creationId xmlns:p14="http://schemas.microsoft.com/office/powerpoint/2010/main" val="1906653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8CEFDD8-8A58-AD43-83F9-DEC85F94FF01}" type="slidenum">
              <a:rPr lang="en-US" smtClean="0"/>
              <a:t>18</a:t>
            </a:fld>
            <a:endParaRPr lang="en-US" dirty="0"/>
          </a:p>
        </p:txBody>
      </p:sp>
    </p:spTree>
    <p:extLst>
      <p:ext uri="{BB962C8B-B14F-4D97-AF65-F5344CB8AC3E}">
        <p14:creationId xmlns:p14="http://schemas.microsoft.com/office/powerpoint/2010/main" val="138420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EFDD8-8A58-AD43-83F9-DEC85F94FF01}" type="slidenum">
              <a:rPr lang="en-US" smtClean="0"/>
              <a:t>1</a:t>
            </a:fld>
            <a:endParaRPr lang="en-US" dirty="0"/>
          </a:p>
        </p:txBody>
      </p:sp>
    </p:spTree>
    <p:extLst>
      <p:ext uri="{BB962C8B-B14F-4D97-AF65-F5344CB8AC3E}">
        <p14:creationId xmlns:p14="http://schemas.microsoft.com/office/powerpoint/2010/main" val="1006599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19</a:t>
            </a:fld>
            <a:endParaRPr lang="en-US" dirty="0"/>
          </a:p>
        </p:txBody>
      </p:sp>
    </p:spTree>
    <p:extLst>
      <p:ext uri="{BB962C8B-B14F-4D97-AF65-F5344CB8AC3E}">
        <p14:creationId xmlns:p14="http://schemas.microsoft.com/office/powerpoint/2010/main" val="3843548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20</a:t>
            </a:fld>
            <a:endParaRPr lang="en-US" dirty="0"/>
          </a:p>
        </p:txBody>
      </p:sp>
    </p:spTree>
    <p:extLst>
      <p:ext uri="{BB962C8B-B14F-4D97-AF65-F5344CB8AC3E}">
        <p14:creationId xmlns:p14="http://schemas.microsoft.com/office/powerpoint/2010/main" val="1457185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21</a:t>
            </a:fld>
            <a:endParaRPr lang="en-US" dirty="0"/>
          </a:p>
        </p:txBody>
      </p:sp>
    </p:spTree>
    <p:extLst>
      <p:ext uri="{BB962C8B-B14F-4D97-AF65-F5344CB8AC3E}">
        <p14:creationId xmlns:p14="http://schemas.microsoft.com/office/powerpoint/2010/main" val="1990794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22</a:t>
            </a:fld>
            <a:endParaRPr lang="en-US" dirty="0"/>
          </a:p>
        </p:txBody>
      </p:sp>
    </p:spTree>
    <p:extLst>
      <p:ext uri="{BB962C8B-B14F-4D97-AF65-F5344CB8AC3E}">
        <p14:creationId xmlns:p14="http://schemas.microsoft.com/office/powerpoint/2010/main" val="3434704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23</a:t>
            </a:fld>
            <a:endParaRPr lang="en-US" dirty="0"/>
          </a:p>
        </p:txBody>
      </p:sp>
    </p:spTree>
    <p:extLst>
      <p:ext uri="{BB962C8B-B14F-4D97-AF65-F5344CB8AC3E}">
        <p14:creationId xmlns:p14="http://schemas.microsoft.com/office/powerpoint/2010/main" val="2258766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24</a:t>
            </a:fld>
            <a:endParaRPr lang="en-US" dirty="0"/>
          </a:p>
        </p:txBody>
      </p:sp>
    </p:spTree>
    <p:extLst>
      <p:ext uri="{BB962C8B-B14F-4D97-AF65-F5344CB8AC3E}">
        <p14:creationId xmlns:p14="http://schemas.microsoft.com/office/powerpoint/2010/main" val="540550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25</a:t>
            </a:fld>
            <a:endParaRPr lang="en-US" dirty="0"/>
          </a:p>
        </p:txBody>
      </p:sp>
    </p:spTree>
    <p:extLst>
      <p:ext uri="{BB962C8B-B14F-4D97-AF65-F5344CB8AC3E}">
        <p14:creationId xmlns:p14="http://schemas.microsoft.com/office/powerpoint/2010/main" val="2952770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26</a:t>
            </a:fld>
            <a:endParaRPr lang="en-US" dirty="0"/>
          </a:p>
        </p:txBody>
      </p:sp>
    </p:spTree>
    <p:extLst>
      <p:ext uri="{BB962C8B-B14F-4D97-AF65-F5344CB8AC3E}">
        <p14:creationId xmlns:p14="http://schemas.microsoft.com/office/powerpoint/2010/main" val="3187001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27</a:t>
            </a:fld>
            <a:endParaRPr lang="en-US" dirty="0"/>
          </a:p>
        </p:txBody>
      </p:sp>
    </p:spTree>
    <p:extLst>
      <p:ext uri="{BB962C8B-B14F-4D97-AF65-F5344CB8AC3E}">
        <p14:creationId xmlns:p14="http://schemas.microsoft.com/office/powerpoint/2010/main" val="2768799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28</a:t>
            </a:fld>
            <a:endParaRPr lang="en-US" dirty="0"/>
          </a:p>
        </p:txBody>
      </p:sp>
    </p:spTree>
    <p:extLst>
      <p:ext uri="{BB962C8B-B14F-4D97-AF65-F5344CB8AC3E}">
        <p14:creationId xmlns:p14="http://schemas.microsoft.com/office/powerpoint/2010/main" val="1350863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8CEFDD8-8A58-AD43-83F9-DEC85F94FF01}" type="slidenum">
              <a:rPr lang="en-US" smtClean="0"/>
              <a:t>2</a:t>
            </a:fld>
            <a:endParaRPr lang="en-US" dirty="0"/>
          </a:p>
        </p:txBody>
      </p:sp>
    </p:spTree>
    <p:extLst>
      <p:ext uri="{BB962C8B-B14F-4D97-AF65-F5344CB8AC3E}">
        <p14:creationId xmlns:p14="http://schemas.microsoft.com/office/powerpoint/2010/main" val="2010324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29</a:t>
            </a:fld>
            <a:endParaRPr lang="en-US" dirty="0"/>
          </a:p>
        </p:txBody>
      </p:sp>
    </p:spTree>
    <p:extLst>
      <p:ext uri="{BB962C8B-B14F-4D97-AF65-F5344CB8AC3E}">
        <p14:creationId xmlns:p14="http://schemas.microsoft.com/office/powerpoint/2010/main" val="2785397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30</a:t>
            </a:fld>
            <a:endParaRPr lang="en-US" dirty="0"/>
          </a:p>
        </p:txBody>
      </p:sp>
    </p:spTree>
    <p:extLst>
      <p:ext uri="{BB962C8B-B14F-4D97-AF65-F5344CB8AC3E}">
        <p14:creationId xmlns:p14="http://schemas.microsoft.com/office/powerpoint/2010/main" val="2235109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31</a:t>
            </a:fld>
            <a:endParaRPr lang="en-US" dirty="0"/>
          </a:p>
        </p:txBody>
      </p:sp>
    </p:spTree>
    <p:extLst>
      <p:ext uri="{BB962C8B-B14F-4D97-AF65-F5344CB8AC3E}">
        <p14:creationId xmlns:p14="http://schemas.microsoft.com/office/powerpoint/2010/main" val="2556487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32</a:t>
            </a:fld>
            <a:endParaRPr lang="en-US" dirty="0"/>
          </a:p>
        </p:txBody>
      </p:sp>
    </p:spTree>
    <p:extLst>
      <p:ext uri="{BB962C8B-B14F-4D97-AF65-F5344CB8AC3E}">
        <p14:creationId xmlns:p14="http://schemas.microsoft.com/office/powerpoint/2010/main" val="259771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33</a:t>
            </a:fld>
            <a:endParaRPr lang="en-US" dirty="0"/>
          </a:p>
        </p:txBody>
      </p:sp>
    </p:spTree>
    <p:extLst>
      <p:ext uri="{BB962C8B-B14F-4D97-AF65-F5344CB8AC3E}">
        <p14:creationId xmlns:p14="http://schemas.microsoft.com/office/powerpoint/2010/main" val="12178321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8CEFDD8-8A58-AD43-83F9-DEC85F94FF01}" type="slidenum">
              <a:rPr lang="en-US" smtClean="0"/>
              <a:t>34</a:t>
            </a:fld>
            <a:endParaRPr lang="en-US" dirty="0"/>
          </a:p>
        </p:txBody>
      </p:sp>
    </p:spTree>
    <p:extLst>
      <p:ext uri="{BB962C8B-B14F-4D97-AF65-F5344CB8AC3E}">
        <p14:creationId xmlns:p14="http://schemas.microsoft.com/office/powerpoint/2010/main" val="53262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35</a:t>
            </a:fld>
            <a:endParaRPr lang="en-US" dirty="0"/>
          </a:p>
        </p:txBody>
      </p:sp>
    </p:spTree>
    <p:extLst>
      <p:ext uri="{BB962C8B-B14F-4D97-AF65-F5344CB8AC3E}">
        <p14:creationId xmlns:p14="http://schemas.microsoft.com/office/powerpoint/2010/main" val="2065645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36</a:t>
            </a:fld>
            <a:endParaRPr lang="en-US" dirty="0"/>
          </a:p>
        </p:txBody>
      </p:sp>
    </p:spTree>
    <p:extLst>
      <p:ext uri="{BB962C8B-B14F-4D97-AF65-F5344CB8AC3E}">
        <p14:creationId xmlns:p14="http://schemas.microsoft.com/office/powerpoint/2010/main" val="204472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CEFDD8-8A58-AD43-83F9-DEC85F94FF01}" type="slidenum">
              <a:rPr lang="en-US" smtClean="0"/>
              <a:t>3</a:t>
            </a:fld>
            <a:endParaRPr lang="en-US" dirty="0"/>
          </a:p>
        </p:txBody>
      </p:sp>
    </p:spTree>
    <p:extLst>
      <p:ext uri="{BB962C8B-B14F-4D97-AF65-F5344CB8AC3E}">
        <p14:creationId xmlns:p14="http://schemas.microsoft.com/office/powerpoint/2010/main" val="952479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4</a:t>
            </a:fld>
            <a:endParaRPr lang="en-US" dirty="0"/>
          </a:p>
        </p:txBody>
      </p:sp>
    </p:spTree>
    <p:extLst>
      <p:ext uri="{BB962C8B-B14F-4D97-AF65-F5344CB8AC3E}">
        <p14:creationId xmlns:p14="http://schemas.microsoft.com/office/powerpoint/2010/main" val="2616322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8CEFDD8-8A58-AD43-83F9-DEC85F94FF01}" type="slidenum">
              <a:rPr lang="en-US" smtClean="0"/>
              <a:t>5</a:t>
            </a:fld>
            <a:endParaRPr lang="en-US" dirty="0"/>
          </a:p>
        </p:txBody>
      </p:sp>
    </p:spTree>
    <p:extLst>
      <p:ext uri="{BB962C8B-B14F-4D97-AF65-F5344CB8AC3E}">
        <p14:creationId xmlns:p14="http://schemas.microsoft.com/office/powerpoint/2010/main" val="1204395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6</a:t>
            </a:fld>
            <a:endParaRPr lang="en-US" dirty="0"/>
          </a:p>
        </p:txBody>
      </p:sp>
    </p:spTree>
    <p:extLst>
      <p:ext uri="{BB962C8B-B14F-4D97-AF65-F5344CB8AC3E}">
        <p14:creationId xmlns:p14="http://schemas.microsoft.com/office/powerpoint/2010/main" val="61268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8CEFDD8-8A58-AD43-83F9-DEC85F94FF01}" type="slidenum">
              <a:rPr lang="en-US" smtClean="0"/>
              <a:t>7</a:t>
            </a:fld>
            <a:endParaRPr lang="en-US" dirty="0"/>
          </a:p>
        </p:txBody>
      </p:sp>
    </p:spTree>
    <p:extLst>
      <p:ext uri="{BB962C8B-B14F-4D97-AF65-F5344CB8AC3E}">
        <p14:creationId xmlns:p14="http://schemas.microsoft.com/office/powerpoint/2010/main" val="715140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8CEFDD8-8A58-AD43-83F9-DEC85F94FF01}" type="slidenum">
              <a:rPr lang="en-US" smtClean="0"/>
              <a:t>8</a:t>
            </a:fld>
            <a:endParaRPr lang="en-US" dirty="0"/>
          </a:p>
        </p:txBody>
      </p:sp>
    </p:spTree>
    <p:extLst>
      <p:ext uri="{BB962C8B-B14F-4D97-AF65-F5344CB8AC3E}">
        <p14:creationId xmlns:p14="http://schemas.microsoft.com/office/powerpoint/2010/main" val="4051592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27704"/>
            <a:ext cx="9144000" cy="1199311"/>
          </a:xfrm>
          <a:prstGeom prst="rect">
            <a:avLst/>
          </a:prstGeom>
        </p:spPr>
      </p:pic>
      <p:sp>
        <p:nvSpPr>
          <p:cNvPr id="2" name="Title 1"/>
          <p:cNvSpPr>
            <a:spLocks noGrp="1"/>
          </p:cNvSpPr>
          <p:nvPr>
            <p:ph type="ctrTitle" hasCustomPrompt="1"/>
          </p:nvPr>
        </p:nvSpPr>
        <p:spPr>
          <a:xfrm>
            <a:off x="863600" y="2168529"/>
            <a:ext cx="7740651" cy="1805577"/>
          </a:xfrm>
        </p:spPr>
        <p:txBody>
          <a:bodyPr anchor="t" anchorCtr="0">
            <a:noAutofit/>
          </a:bodyPr>
          <a:lstStyle>
            <a:lvl1pPr algn="l">
              <a:defRPr sz="2400" baseline="0">
                <a:solidFill>
                  <a:srgbClr val="2E6378"/>
                </a:solidFill>
              </a:defRPr>
            </a:lvl1pPr>
          </a:lstStyle>
          <a:p>
            <a:r>
              <a:rPr lang="en-US" dirty="0"/>
              <a:t>Presentation Title</a:t>
            </a:r>
          </a:p>
        </p:txBody>
      </p:sp>
      <p:sp>
        <p:nvSpPr>
          <p:cNvPr id="3" name="Subtitle 2"/>
          <p:cNvSpPr>
            <a:spLocks noGrp="1"/>
          </p:cNvSpPr>
          <p:nvPr>
            <p:ph type="subTitle" idx="1" hasCustomPrompt="1"/>
          </p:nvPr>
        </p:nvSpPr>
        <p:spPr>
          <a:xfrm>
            <a:off x="863601" y="4886484"/>
            <a:ext cx="7740650" cy="390982"/>
          </a:xfrm>
          <a:prstGeom prst="rect">
            <a:avLst/>
          </a:prstGeom>
        </p:spPr>
        <p:txBody>
          <a:bodyPr lIns="0" tIns="0" rIns="0" bIns="0"/>
          <a:lstStyle>
            <a:lvl1pPr marL="0" indent="0" algn="l">
              <a:buNone/>
              <a:defRPr sz="1400">
                <a:solidFill>
                  <a:srgbClr val="2E6378"/>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Month xx, 20xx</a:t>
            </a:r>
          </a:p>
        </p:txBody>
      </p:sp>
      <p:sp>
        <p:nvSpPr>
          <p:cNvPr id="10" name="Text Placeholder 9"/>
          <p:cNvSpPr>
            <a:spLocks noGrp="1"/>
          </p:cNvSpPr>
          <p:nvPr>
            <p:ph type="body" sz="quarter" idx="12" hasCustomPrompt="1"/>
          </p:nvPr>
        </p:nvSpPr>
        <p:spPr>
          <a:xfrm>
            <a:off x="863599" y="4071209"/>
            <a:ext cx="7740650" cy="718177"/>
          </a:xfrm>
          <a:prstGeom prst="rect">
            <a:avLst/>
          </a:prstGeom>
        </p:spPr>
        <p:txBody>
          <a:bodyPr lIns="0" tIns="0" rIns="0" bIns="0"/>
          <a:lstStyle>
            <a:lvl1pPr marL="0" indent="0">
              <a:lnSpc>
                <a:spcPts val="1900"/>
              </a:lnSpc>
              <a:buFontTx/>
              <a:buNone/>
              <a:defRPr sz="1600">
                <a:solidFill>
                  <a:srgbClr val="232323"/>
                </a:solidFill>
                <a:latin typeface="Verdana" charset="0"/>
                <a:ea typeface="Verdana" charset="0"/>
                <a:cs typeface="Verdana" charset="0"/>
              </a:defRPr>
            </a:lvl1pPr>
            <a:lvl2pPr marL="457189" indent="0">
              <a:buFontTx/>
              <a:buNone/>
              <a:defRPr sz="2000">
                <a:solidFill>
                  <a:srgbClr val="717073"/>
                </a:solidFill>
              </a:defRPr>
            </a:lvl2pPr>
            <a:lvl3pPr marL="914377" indent="0">
              <a:buFontTx/>
              <a:buNone/>
              <a:defRPr sz="2000">
                <a:solidFill>
                  <a:srgbClr val="717073"/>
                </a:solidFill>
              </a:defRPr>
            </a:lvl3pPr>
            <a:lvl4pPr marL="1371566" indent="0">
              <a:buFontTx/>
              <a:buNone/>
              <a:defRPr sz="2000">
                <a:solidFill>
                  <a:srgbClr val="717073"/>
                </a:solidFill>
              </a:defRPr>
            </a:lvl4pPr>
            <a:lvl5pPr marL="1828754" indent="0">
              <a:buFontTx/>
              <a:buNone/>
              <a:defRPr sz="2000">
                <a:solidFill>
                  <a:srgbClr val="717073"/>
                </a:solidFill>
              </a:defRPr>
            </a:lvl5pPr>
          </a:lstStyle>
          <a:p>
            <a:pPr lvl="0"/>
            <a:r>
              <a:rPr lang="en-US" dirty="0"/>
              <a:t>Presentation subtitle</a:t>
            </a:r>
          </a:p>
        </p:txBody>
      </p:sp>
      <p:sp>
        <p:nvSpPr>
          <p:cNvPr id="6" name="Footer Placeholder 5"/>
          <p:cNvSpPr>
            <a:spLocks noGrp="1"/>
          </p:cNvSpPr>
          <p:nvPr>
            <p:ph type="ftr" sz="quarter" idx="13"/>
          </p:nvPr>
        </p:nvSpPr>
        <p:spPr>
          <a:xfrm>
            <a:off x="863601" y="6356354"/>
            <a:ext cx="5251451" cy="535433"/>
          </a:xfrm>
        </p:spPr>
        <p:txBody>
          <a:bodyPr/>
          <a:lstStyle/>
          <a:p>
            <a:endParaRPr lang="en-US" dirty="0"/>
          </a:p>
        </p:txBody>
      </p:sp>
      <p:sp>
        <p:nvSpPr>
          <p:cNvPr id="7" name="Slide Number Placeholder 6"/>
          <p:cNvSpPr>
            <a:spLocks noGrp="1"/>
          </p:cNvSpPr>
          <p:nvPr>
            <p:ph type="sldNum" sz="quarter" idx="14"/>
          </p:nvPr>
        </p:nvSpPr>
        <p:spPr>
          <a:xfrm>
            <a:off x="8288340" y="6356354"/>
            <a:ext cx="622300" cy="535433"/>
          </a:xfrm>
        </p:spPr>
        <p:txBody>
          <a:bodyPr/>
          <a:lstStyle/>
          <a:p>
            <a:fld id="{515A1B19-A6DB-6343-AEEA-D4983C5A55B6}" type="slidenum">
              <a:rPr lang="en-US" smtClean="0"/>
              <a:pPr/>
              <a:t>‹#›</a:t>
            </a:fld>
            <a:endParaRPr lang="en-US" dirty="0"/>
          </a:p>
        </p:txBody>
      </p:sp>
      <p:pic>
        <p:nvPicPr>
          <p:cNvPr id="12" name="Graphic 11" descr="Coat of Arms of Ontario">
            <a:extLst>
              <a:ext uri="{FF2B5EF4-FFF2-40B4-BE49-F238E27FC236}">
                <a16:creationId xmlns:a16="http://schemas.microsoft.com/office/drawing/2014/main" id="{DAAC79D4-D7E5-4DB0-AE56-31055385660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146933" y="5983389"/>
            <a:ext cx="705091" cy="728421"/>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3608" userDrawn="1">
          <p15:clr>
            <a:srgbClr val="FBAE40"/>
          </p15:clr>
        </p15:guide>
        <p15:guide id="4" pos="38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3602" y="2639684"/>
            <a:ext cx="7740650" cy="1821480"/>
          </a:xfrm>
        </p:spPr>
        <p:txBody>
          <a:bodyPr>
            <a:normAutofit/>
          </a:bodyPr>
          <a:lstStyle>
            <a:lvl1pPr>
              <a:defRPr sz="2400">
                <a:solidFill>
                  <a:srgbClr val="2E6378"/>
                </a:solidFill>
              </a:defRPr>
            </a:lvl1pPr>
          </a:lstStyle>
          <a:p>
            <a:r>
              <a:rPr lang="en-US" dirty="0"/>
              <a:t>Section title page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27704"/>
            <a:ext cx="9144000" cy="1199311"/>
          </a:xfrm>
          <a:prstGeom prst="rect">
            <a:avLst/>
          </a:prstGeom>
        </p:spPr>
      </p:pic>
      <p:sp>
        <p:nvSpPr>
          <p:cNvPr id="4" name="Footer Placeholder 3"/>
          <p:cNvSpPr>
            <a:spLocks noGrp="1"/>
          </p:cNvSpPr>
          <p:nvPr>
            <p:ph type="ftr" sz="quarter" idx="10"/>
          </p:nvPr>
        </p:nvSpPr>
        <p:spPr>
          <a:xfrm>
            <a:off x="863601" y="6356354"/>
            <a:ext cx="5251450" cy="535433"/>
          </a:xfrm>
        </p:spPr>
        <p:txBody>
          <a:bodyPr/>
          <a:lstStyle/>
          <a:p>
            <a:endParaRPr lang="en-US" dirty="0"/>
          </a:p>
        </p:txBody>
      </p:sp>
      <p:sp>
        <p:nvSpPr>
          <p:cNvPr id="5" name="Slide Number Placeholder 4"/>
          <p:cNvSpPr>
            <a:spLocks noGrp="1"/>
          </p:cNvSpPr>
          <p:nvPr>
            <p:ph type="sldNum" sz="quarter" idx="11"/>
          </p:nvPr>
        </p:nvSpPr>
        <p:spPr/>
        <p:txBody>
          <a:bodyPr/>
          <a:lstStyle/>
          <a:p>
            <a:fld id="{515A1B19-A6DB-6343-AEEA-D4983C5A55B6}" type="slidenum">
              <a:rPr lang="en-US" smtClean="0"/>
              <a:pPr/>
              <a:t>‹#›</a:t>
            </a:fld>
            <a:endParaRPr lang="en-US" dirty="0"/>
          </a:p>
        </p:txBody>
      </p:sp>
    </p:spTree>
    <p:extLst>
      <p:ext uri="{BB962C8B-B14F-4D97-AF65-F5344CB8AC3E}">
        <p14:creationId xmlns:p14="http://schemas.microsoft.com/office/powerpoint/2010/main" val="42771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63602" y="981079"/>
            <a:ext cx="7740650" cy="935035"/>
          </a:xfrm>
        </p:spPr>
        <p:txBody>
          <a:bodyPr anchor="t" anchorCtr="0">
            <a:normAutofit/>
          </a:bodyPr>
          <a:lstStyle>
            <a:lvl1pPr>
              <a:defRPr sz="2400">
                <a:solidFill>
                  <a:srgbClr val="2E6378"/>
                </a:solidFill>
              </a:defRPr>
            </a:lvl1pPr>
          </a:lstStyle>
          <a:p>
            <a:r>
              <a:rPr lang="en-US" dirty="0"/>
              <a:t>Slide title</a:t>
            </a:r>
          </a:p>
        </p:txBody>
      </p:sp>
      <p:sp>
        <p:nvSpPr>
          <p:cNvPr id="3" name="Footer Placeholder 2"/>
          <p:cNvSpPr>
            <a:spLocks noGrp="1"/>
          </p:cNvSpPr>
          <p:nvPr>
            <p:ph type="ftr" sz="quarter" idx="10"/>
          </p:nvPr>
        </p:nvSpPr>
        <p:spPr>
          <a:xfrm>
            <a:off x="863601" y="6356354"/>
            <a:ext cx="5251450" cy="535433"/>
          </a:xfrm>
        </p:spPr>
        <p:txBody>
          <a:bodyPr/>
          <a:lstStyle/>
          <a:p>
            <a:endParaRPr lang="en-US" dirty="0"/>
          </a:p>
        </p:txBody>
      </p:sp>
      <p:sp>
        <p:nvSpPr>
          <p:cNvPr id="4" name="Slide Number Placeholder 3"/>
          <p:cNvSpPr>
            <a:spLocks noGrp="1"/>
          </p:cNvSpPr>
          <p:nvPr>
            <p:ph type="sldNum" sz="quarter" idx="11"/>
          </p:nvPr>
        </p:nvSpPr>
        <p:spPr/>
        <p:txBody>
          <a:bodyPr/>
          <a:lstStyle/>
          <a:p>
            <a:fld id="{515A1B19-A6DB-6343-AEEA-D4983C5A55B6}" type="slidenum">
              <a:rPr lang="en-US" smtClean="0"/>
              <a:pPr/>
              <a:t>‹#›</a:t>
            </a:fld>
            <a:endParaRPr lang="en-US" dirty="0"/>
          </a:p>
        </p:txBody>
      </p:sp>
      <p:sp>
        <p:nvSpPr>
          <p:cNvPr id="5" name="Content Placeholder 4">
            <a:extLst>
              <a:ext uri="{FF2B5EF4-FFF2-40B4-BE49-F238E27FC236}">
                <a16:creationId xmlns:a16="http://schemas.microsoft.com/office/drawing/2014/main" id="{199ADFD7-5A3E-4BCD-9A72-432B7D79B6F7}"/>
              </a:ext>
            </a:extLst>
          </p:cNvPr>
          <p:cNvSpPr>
            <a:spLocks noGrp="1"/>
          </p:cNvSpPr>
          <p:nvPr>
            <p:ph sz="quarter" idx="12"/>
          </p:nvPr>
        </p:nvSpPr>
        <p:spPr>
          <a:xfrm>
            <a:off x="863600" y="1916113"/>
            <a:ext cx="7740650" cy="4440237"/>
          </a:xfrm>
          <a:prstGeom prst="rect">
            <a:avLst/>
          </a:prstGeom>
        </p:spPr>
        <p:txBody>
          <a:bodyPr/>
          <a:lstStyle>
            <a:lvl1pPr>
              <a:defRPr sz="1800">
                <a:solidFill>
                  <a:srgbClr val="252525"/>
                </a:solidFill>
                <a:latin typeface="+mn-lt"/>
              </a:defRPr>
            </a:lvl1pPr>
            <a:lvl2pPr>
              <a:defRPr sz="1800">
                <a:solidFill>
                  <a:srgbClr val="252525"/>
                </a:solidFill>
                <a:latin typeface="+mn-lt"/>
              </a:defRPr>
            </a:lvl2pPr>
            <a:lvl3pPr>
              <a:defRPr sz="1800">
                <a:solidFill>
                  <a:srgbClr val="252525"/>
                </a:solidFill>
                <a:latin typeface="+mn-lt"/>
              </a:defRPr>
            </a:lvl3pPr>
            <a:lvl4pPr>
              <a:defRPr sz="1800">
                <a:solidFill>
                  <a:srgbClr val="252525"/>
                </a:solidFill>
                <a:latin typeface="+mn-lt"/>
              </a:defRPr>
            </a:lvl4pPr>
            <a:lvl5pPr>
              <a:defRPr sz="1800">
                <a:solidFill>
                  <a:srgbClr val="25252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hart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15A1B19-A6DB-6343-AEEA-D4983C5A55B6}" type="slidenum">
              <a:rPr lang="en-US" smtClean="0"/>
              <a:pPr/>
              <a:t>‹#›</a:t>
            </a:fld>
            <a:endParaRPr lang="en-US" dirty="0"/>
          </a:p>
        </p:txBody>
      </p:sp>
      <p:sp>
        <p:nvSpPr>
          <p:cNvPr id="3" name="Footer Placeholder 2"/>
          <p:cNvSpPr>
            <a:spLocks noGrp="1"/>
          </p:cNvSpPr>
          <p:nvPr>
            <p:ph type="ftr" sz="quarter" idx="10"/>
          </p:nvPr>
        </p:nvSpPr>
        <p:spPr>
          <a:xfrm>
            <a:off x="863601" y="6356354"/>
            <a:ext cx="5251450" cy="535433"/>
          </a:xfrm>
        </p:spPr>
        <p:txBody>
          <a:bodyPr/>
          <a:lstStyle/>
          <a:p>
            <a:endParaRPr lang="en-US" dirty="0"/>
          </a:p>
        </p:txBody>
      </p:sp>
      <p:sp>
        <p:nvSpPr>
          <p:cNvPr id="10" name="Title 1"/>
          <p:cNvSpPr>
            <a:spLocks noGrp="1"/>
          </p:cNvSpPr>
          <p:nvPr>
            <p:ph type="title" hasCustomPrompt="1"/>
          </p:nvPr>
        </p:nvSpPr>
        <p:spPr>
          <a:xfrm>
            <a:off x="863602" y="981075"/>
            <a:ext cx="7740650" cy="768106"/>
          </a:xfrm>
        </p:spPr>
        <p:txBody>
          <a:bodyPr anchor="t" anchorCtr="0">
            <a:normAutofit/>
          </a:bodyPr>
          <a:lstStyle>
            <a:lvl1pPr>
              <a:defRPr sz="2400">
                <a:solidFill>
                  <a:srgbClr val="2E6378"/>
                </a:solidFill>
              </a:defRPr>
            </a:lvl1pPr>
          </a:lstStyle>
          <a:p>
            <a:r>
              <a:rPr lang="en-US" dirty="0"/>
              <a:t>Slide title</a:t>
            </a:r>
          </a:p>
        </p:txBody>
      </p:sp>
      <p:sp>
        <p:nvSpPr>
          <p:cNvPr id="5" name="Chart Placeholder 4">
            <a:extLst>
              <a:ext uri="{FF2B5EF4-FFF2-40B4-BE49-F238E27FC236}">
                <a16:creationId xmlns:a16="http://schemas.microsoft.com/office/drawing/2014/main" id="{B7FD03C3-768C-4E6B-8D1E-E3A8CF3878A5}"/>
              </a:ext>
            </a:extLst>
          </p:cNvPr>
          <p:cNvSpPr>
            <a:spLocks noGrp="1"/>
          </p:cNvSpPr>
          <p:nvPr>
            <p:ph type="chart" sz="quarter" idx="12"/>
          </p:nvPr>
        </p:nvSpPr>
        <p:spPr>
          <a:xfrm>
            <a:off x="349623" y="3228230"/>
            <a:ext cx="4206461" cy="3034206"/>
          </a:xfrm>
          <a:prstGeom prst="rect">
            <a:avLst/>
          </a:prstGeom>
        </p:spPr>
        <p:txBody>
          <a:bodyPr/>
          <a:lstStyle>
            <a:lvl1pPr marL="0" indent="0">
              <a:buNone/>
              <a:defRPr sz="1800">
                <a:solidFill>
                  <a:srgbClr val="252525"/>
                </a:solidFill>
              </a:defRPr>
            </a:lvl1pPr>
          </a:lstStyle>
          <a:p>
            <a:endParaRPr lang="en-CA" dirty="0"/>
          </a:p>
        </p:txBody>
      </p:sp>
      <p:sp>
        <p:nvSpPr>
          <p:cNvPr id="13" name="Chart Placeholder 4">
            <a:extLst>
              <a:ext uri="{FF2B5EF4-FFF2-40B4-BE49-F238E27FC236}">
                <a16:creationId xmlns:a16="http://schemas.microsoft.com/office/drawing/2014/main" id="{0FFB39CC-7B3F-4A9B-891B-6766BDE3533E}"/>
              </a:ext>
            </a:extLst>
          </p:cNvPr>
          <p:cNvSpPr>
            <a:spLocks noGrp="1"/>
          </p:cNvSpPr>
          <p:nvPr>
            <p:ph type="chart" sz="quarter" idx="13"/>
          </p:nvPr>
        </p:nvSpPr>
        <p:spPr>
          <a:xfrm>
            <a:off x="4572014" y="3231643"/>
            <a:ext cx="4206461" cy="3036575"/>
          </a:xfrm>
          <a:prstGeom prst="rect">
            <a:avLst/>
          </a:prstGeom>
        </p:spPr>
        <p:txBody>
          <a:bodyPr/>
          <a:lstStyle>
            <a:lvl1pPr marL="0" indent="0">
              <a:buNone/>
              <a:defRPr sz="1800">
                <a:solidFill>
                  <a:srgbClr val="252525"/>
                </a:solidFill>
              </a:defRPr>
            </a:lvl1pPr>
          </a:lstStyle>
          <a:p>
            <a:endParaRPr lang="en-CA" dirty="0"/>
          </a:p>
        </p:txBody>
      </p:sp>
      <p:sp>
        <p:nvSpPr>
          <p:cNvPr id="17" name="Text Placeholder 16">
            <a:extLst>
              <a:ext uri="{FF2B5EF4-FFF2-40B4-BE49-F238E27FC236}">
                <a16:creationId xmlns:a16="http://schemas.microsoft.com/office/drawing/2014/main" id="{830CDFC2-EDF9-4497-99C3-4133B9C95399}"/>
              </a:ext>
            </a:extLst>
          </p:cNvPr>
          <p:cNvSpPr>
            <a:spLocks noGrp="1"/>
          </p:cNvSpPr>
          <p:nvPr>
            <p:ph type="body" sz="quarter" idx="14" hasCustomPrompt="1"/>
          </p:nvPr>
        </p:nvSpPr>
        <p:spPr>
          <a:xfrm>
            <a:off x="776139" y="1820877"/>
            <a:ext cx="7836064" cy="1320800"/>
          </a:xfrm>
          <a:prstGeom prst="rect">
            <a:avLst/>
          </a:prstGeom>
        </p:spPr>
        <p:txBody>
          <a:bodyPr/>
          <a:lstStyle>
            <a:lvl1pPr marL="0" indent="0">
              <a:buNone/>
              <a:defRPr sz="1800">
                <a:solidFill>
                  <a:srgbClr val="252525"/>
                </a:solidFill>
                <a:latin typeface="+mn-lt"/>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Body content</a:t>
            </a:r>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Contac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863601" y="6356354"/>
            <a:ext cx="5251450" cy="535433"/>
          </a:xfrm>
        </p:spPr>
        <p:txBody>
          <a:bodyPr/>
          <a:lstStyle/>
          <a:p>
            <a:endParaRPr lang="en-US" dirty="0"/>
          </a:p>
        </p:txBody>
      </p:sp>
      <p:sp>
        <p:nvSpPr>
          <p:cNvPr id="4" name="Slide Number Placeholder 3"/>
          <p:cNvSpPr>
            <a:spLocks noGrp="1"/>
          </p:cNvSpPr>
          <p:nvPr>
            <p:ph type="sldNum" sz="quarter" idx="11"/>
          </p:nvPr>
        </p:nvSpPr>
        <p:spPr/>
        <p:txBody>
          <a:bodyPr/>
          <a:lstStyle/>
          <a:p>
            <a:fld id="{515A1B19-A6DB-6343-AEEA-D4983C5A55B6}" type="slidenum">
              <a:rPr lang="en-US" smtClean="0"/>
              <a:pPr/>
              <a:t>‹#›</a:t>
            </a:fld>
            <a:endParaRPr lang="en-US" dirty="0"/>
          </a:p>
        </p:txBody>
      </p:sp>
      <p:sp>
        <p:nvSpPr>
          <p:cNvPr id="5" name="Title 1">
            <a:extLst>
              <a:ext uri="{FF2B5EF4-FFF2-40B4-BE49-F238E27FC236}">
                <a16:creationId xmlns:a16="http://schemas.microsoft.com/office/drawing/2014/main" id="{972B5ADB-0074-40E5-8B12-55067199965E}"/>
              </a:ext>
            </a:extLst>
          </p:cNvPr>
          <p:cNvSpPr>
            <a:spLocks noGrp="1"/>
          </p:cNvSpPr>
          <p:nvPr>
            <p:ph type="title" hasCustomPrompt="1"/>
          </p:nvPr>
        </p:nvSpPr>
        <p:spPr>
          <a:xfrm>
            <a:off x="863602" y="2102215"/>
            <a:ext cx="7740650" cy="935035"/>
          </a:xfrm>
        </p:spPr>
        <p:txBody>
          <a:bodyPr anchor="t" anchorCtr="0">
            <a:normAutofit/>
          </a:bodyPr>
          <a:lstStyle>
            <a:lvl1pPr>
              <a:defRPr sz="2400">
                <a:solidFill>
                  <a:srgbClr val="2E6378"/>
                </a:solidFill>
              </a:defRPr>
            </a:lvl1pPr>
          </a:lstStyle>
          <a:p>
            <a:r>
              <a:rPr lang="en-US" dirty="0"/>
              <a:t>Slide title</a:t>
            </a:r>
          </a:p>
        </p:txBody>
      </p:sp>
      <p:sp>
        <p:nvSpPr>
          <p:cNvPr id="7" name="Text Placeholder 6">
            <a:extLst>
              <a:ext uri="{FF2B5EF4-FFF2-40B4-BE49-F238E27FC236}">
                <a16:creationId xmlns:a16="http://schemas.microsoft.com/office/drawing/2014/main" id="{41FEB5E5-4356-420C-BEA4-880E5C0104A4}"/>
              </a:ext>
            </a:extLst>
          </p:cNvPr>
          <p:cNvSpPr>
            <a:spLocks noGrp="1"/>
          </p:cNvSpPr>
          <p:nvPr>
            <p:ph type="body" sz="quarter" idx="12"/>
          </p:nvPr>
        </p:nvSpPr>
        <p:spPr>
          <a:xfrm>
            <a:off x="779228" y="3195737"/>
            <a:ext cx="7825022" cy="1956711"/>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35875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py Slide - 4">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0CE7912E-CA03-475C-9A02-7700B565D9F6}"/>
              </a:ext>
            </a:extLst>
          </p:cNvPr>
          <p:cNvSpPr txBox="1">
            <a:spLocks/>
          </p:cNvSpPr>
          <p:nvPr userDrawn="1"/>
        </p:nvSpPr>
        <p:spPr>
          <a:xfrm flipH="1">
            <a:off x="8588375" y="6429375"/>
            <a:ext cx="304800" cy="192088"/>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9E2B38D9-CE56-4005-91BA-15666389CBBB}" type="slidenum">
              <a:rPr lang="en-US" altLang="en-US" sz="900" smtClean="0"/>
              <a:pPr algn="r">
                <a:spcBef>
                  <a:spcPct val="20000"/>
                </a:spcBef>
                <a:buFont typeface="Arial" panose="020B0604020202020204" pitchFamily="34" charset="0"/>
                <a:buNone/>
                <a:defRPr/>
              </a:pPr>
              <a:t>‹#›</a:t>
            </a:fld>
            <a:endParaRPr lang="en-CA" altLang="en-US" sz="900" dirty="0"/>
          </a:p>
        </p:txBody>
      </p:sp>
      <p:pic>
        <p:nvPicPr>
          <p:cNvPr id="5" name="Picture 9">
            <a:extLst>
              <a:ext uri="{FF2B5EF4-FFF2-40B4-BE49-F238E27FC236}">
                <a16:creationId xmlns:a16="http://schemas.microsoft.com/office/drawing/2014/main" id="{79DB41F3-AF06-4B57-BA99-5B6759C73E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5805488"/>
            <a:ext cx="257651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5C901270-9D57-40BA-B3A5-63F0C9D765CF}"/>
              </a:ext>
            </a:extLst>
          </p:cNvPr>
          <p:cNvPicPr>
            <a:picLocks noChangeAspect="1"/>
          </p:cNvPicPr>
          <p:nvPr userDrawn="1"/>
        </p:nvPicPr>
        <p:blipFill>
          <a:blip r:embed="rId3">
            <a:extLst>
              <a:ext uri="{28A0092B-C50C-407E-A947-70E740481C1C}">
                <a14:useLocalDpi xmlns:a14="http://schemas.microsoft.com/office/drawing/2010/main" val="0"/>
              </a:ext>
            </a:extLst>
          </a:blip>
          <a:srcRect l="72443" r="17712"/>
          <a:stretch>
            <a:fillRect/>
          </a:stretch>
        </p:blipFill>
        <p:spPr bwMode="auto">
          <a:xfrm>
            <a:off x="8243888" y="4797425"/>
            <a:ext cx="900112"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E1C83148-03FA-49FD-875B-79C2AFF96DFB}"/>
              </a:ext>
            </a:extLst>
          </p:cNvPr>
          <p:cNvPicPr>
            <a:picLocks noChangeAspect="1"/>
          </p:cNvPicPr>
          <p:nvPr userDrawn="1"/>
        </p:nvPicPr>
        <p:blipFill>
          <a:blip r:embed="rId4">
            <a:extLst>
              <a:ext uri="{28A0092B-C50C-407E-A947-70E740481C1C}">
                <a14:useLocalDpi xmlns:a14="http://schemas.microsoft.com/office/drawing/2010/main" val="0"/>
              </a:ext>
            </a:extLst>
          </a:blip>
          <a:srcRect l="23232" r="66925"/>
          <a:stretch>
            <a:fillRect/>
          </a:stretch>
        </p:blipFill>
        <p:spPr bwMode="auto">
          <a:xfrm>
            <a:off x="8243888" y="1412875"/>
            <a:ext cx="900112"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E6AF60A2-4A1C-4066-9569-C5ED2C538743}"/>
              </a:ext>
            </a:extLst>
          </p:cNvPr>
          <p:cNvPicPr>
            <a:picLocks noChangeAspect="1"/>
          </p:cNvPicPr>
          <p:nvPr userDrawn="1"/>
        </p:nvPicPr>
        <p:blipFill>
          <a:blip r:embed="rId5">
            <a:extLst>
              <a:ext uri="{28A0092B-C50C-407E-A947-70E740481C1C}">
                <a14:useLocalDpi xmlns:a14="http://schemas.microsoft.com/office/drawing/2010/main" val="0"/>
              </a:ext>
            </a:extLst>
          </a:blip>
          <a:srcRect l="29868" t="1466" r="52347" b="-1466"/>
          <a:stretch>
            <a:fillRect/>
          </a:stretch>
        </p:blipFill>
        <p:spPr bwMode="auto">
          <a:xfrm>
            <a:off x="8243888" y="0"/>
            <a:ext cx="900112"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1"/>
          <p:cNvSpPr>
            <a:spLocks noGrp="1"/>
          </p:cNvSpPr>
          <p:nvPr>
            <p:ph type="body" sz="quarter" idx="11"/>
          </p:nvPr>
        </p:nvSpPr>
        <p:spPr>
          <a:xfrm>
            <a:off x="438954" y="315868"/>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9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7" name="Text Placeholder 2"/>
          <p:cNvSpPr>
            <a:spLocks noGrp="1"/>
          </p:cNvSpPr>
          <p:nvPr>
            <p:ph type="body" sz="quarter" idx="13"/>
          </p:nvPr>
        </p:nvSpPr>
        <p:spPr>
          <a:xfrm>
            <a:off x="438954" y="1131888"/>
            <a:ext cx="7661438" cy="4673376"/>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82096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6348416"/>
            <a:ext cx="9144000" cy="543371"/>
          </a:xfrm>
          <a:prstGeom prst="rect">
            <a:avLst/>
          </a:prstGeom>
        </p:spPr>
      </p:pic>
      <p:sp>
        <p:nvSpPr>
          <p:cNvPr id="2" name="Title Placeholder 1"/>
          <p:cNvSpPr>
            <a:spLocks noGrp="1"/>
          </p:cNvSpPr>
          <p:nvPr>
            <p:ph type="title"/>
          </p:nvPr>
        </p:nvSpPr>
        <p:spPr>
          <a:xfrm>
            <a:off x="863602" y="1915068"/>
            <a:ext cx="7740650" cy="2546099"/>
          </a:xfrm>
          <a:prstGeom prst="rect">
            <a:avLst/>
          </a:prstGeom>
        </p:spPr>
        <p:txBody>
          <a:bodyPr vert="horz" lIns="0" tIns="0" rIns="0" bIns="0" rtlCol="0" anchor="t" anchorCtr="0">
            <a:normAutofit/>
          </a:bodyPr>
          <a:lstStyle/>
          <a:p>
            <a:r>
              <a:rPr lang="en-US" dirty="0"/>
              <a:t>Click to edit Master title style</a:t>
            </a:r>
          </a:p>
        </p:txBody>
      </p:sp>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602" y="107114"/>
            <a:ext cx="1290320" cy="609600"/>
          </a:xfrm>
          <a:prstGeom prst="rect">
            <a:avLst/>
          </a:prstGeom>
        </p:spPr>
      </p:pic>
      <p:sp>
        <p:nvSpPr>
          <p:cNvPr id="5" name="Footer Placeholder 4"/>
          <p:cNvSpPr>
            <a:spLocks noGrp="1"/>
          </p:cNvSpPr>
          <p:nvPr>
            <p:ph type="ftr" sz="quarter" idx="3"/>
          </p:nvPr>
        </p:nvSpPr>
        <p:spPr>
          <a:xfrm>
            <a:off x="863601" y="6356354"/>
            <a:ext cx="5251450" cy="535433"/>
          </a:xfrm>
          <a:prstGeom prst="rect">
            <a:avLst/>
          </a:prstGeom>
        </p:spPr>
        <p:txBody>
          <a:bodyPr vert="horz" lIns="0" tIns="0" rIns="0" bIns="0" rtlCol="0" anchor="ctr"/>
          <a:lstStyle>
            <a:lvl1pPr algn="l">
              <a:defRPr sz="1100">
                <a:solidFill>
                  <a:schemeClr val="bg1"/>
                </a:solidFill>
              </a:defRPr>
            </a:lvl1pPr>
          </a:lstStyle>
          <a:p>
            <a:endParaRPr lang="en-US" dirty="0"/>
          </a:p>
        </p:txBody>
      </p:sp>
      <p:sp>
        <p:nvSpPr>
          <p:cNvPr id="6" name="Slide Number Placeholder 5"/>
          <p:cNvSpPr>
            <a:spLocks noGrp="1"/>
          </p:cNvSpPr>
          <p:nvPr>
            <p:ph type="sldNum" sz="quarter" idx="4"/>
          </p:nvPr>
        </p:nvSpPr>
        <p:spPr>
          <a:xfrm>
            <a:off x="8288340" y="6356354"/>
            <a:ext cx="622300" cy="535433"/>
          </a:xfrm>
          <a:prstGeom prst="rect">
            <a:avLst/>
          </a:prstGeom>
        </p:spPr>
        <p:txBody>
          <a:bodyPr vert="horz" lIns="0" tIns="0" rIns="0" bIns="0" rtlCol="0" anchor="ctr"/>
          <a:lstStyle>
            <a:lvl1pPr algn="r">
              <a:defRPr sz="1400">
                <a:solidFill>
                  <a:schemeClr val="bg1"/>
                </a:solidFill>
              </a:defRPr>
            </a:lvl1pPr>
          </a:lstStyle>
          <a:p>
            <a:fld id="{515A1B19-A6DB-6343-AEEA-D4983C5A55B6}" type="slidenum">
              <a:rPr lang="en-US" smtClean="0"/>
              <a:pPr/>
              <a:t>‹#›</a:t>
            </a:fld>
            <a:endParaRPr lang="en-US" dirty="0"/>
          </a:p>
        </p:txBody>
      </p:sp>
    </p:spTree>
    <p:extLst>
      <p:ext uri="{BB962C8B-B14F-4D97-AF65-F5344CB8AC3E}">
        <p14:creationId xmlns:p14="http://schemas.microsoft.com/office/powerpoint/2010/main" val="175368773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5" r:id="rId3"/>
    <p:sldLayoutId id="2147483668" r:id="rId4"/>
    <p:sldLayoutId id="2147483673" r:id="rId5"/>
    <p:sldLayoutId id="2147483674" r:id="rId6"/>
  </p:sldLayoutIdLst>
  <p:hf hdr="0" dt="0"/>
  <p:txStyles>
    <p:titleStyle>
      <a:lvl1pPr algn="l" defTabSz="914377" rtl="0" eaLnBrk="1" latinLnBrk="0" hangingPunct="1">
        <a:lnSpc>
          <a:spcPts val="2600"/>
        </a:lnSpc>
        <a:spcBef>
          <a:spcPct val="0"/>
        </a:spcBef>
        <a:buNone/>
        <a:defRPr sz="2400" kern="1200">
          <a:solidFill>
            <a:srgbClr val="232323"/>
          </a:solidFill>
          <a:latin typeface="Verdana" charset="0"/>
          <a:ea typeface="Verdana" charset="0"/>
          <a:cs typeface="Verdana"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7" userDrawn="1">
          <p15:clr>
            <a:srgbClr val="F26B43"/>
          </p15:clr>
        </p15:guide>
        <p15:guide id="2" pos="2880" userDrawn="1">
          <p15:clr>
            <a:srgbClr val="F26B43"/>
          </p15:clr>
        </p15:guide>
        <p15:guide id="3" pos="5613" userDrawn="1">
          <p15:clr>
            <a:srgbClr val="F26B43"/>
          </p15:clr>
        </p15:guide>
        <p15:guide id="4" pos="725" userDrawn="1">
          <p15:clr>
            <a:srgbClr val="F26B43"/>
          </p15:clr>
        </p15:guide>
        <p15:guide id="5" orient="horz" pos="618" userDrawn="1">
          <p15:clr>
            <a:srgbClr val="F26B43"/>
          </p15:clr>
        </p15:guide>
        <p15:guide id="6" pos="1106" userDrawn="1">
          <p15:clr>
            <a:srgbClr val="F26B43"/>
          </p15:clr>
        </p15:guide>
        <p15:guide id="7" pos="5420" userDrawn="1">
          <p15:clr>
            <a:srgbClr val="F26B43"/>
          </p15:clr>
        </p15:guide>
        <p15:guide id="8" orient="horz" pos="3906" userDrawn="1">
          <p15:clr>
            <a:srgbClr val="F26B43"/>
          </p15:clr>
        </p15:guide>
        <p15:guide id="9" orient="horz" pos="1832" userDrawn="1">
          <p15:clr>
            <a:srgbClr val="F26B43"/>
          </p15:clr>
        </p15:guide>
        <p15:guide id="10" orient="horz" pos="3999" userDrawn="1">
          <p15:clr>
            <a:srgbClr val="F26B43"/>
          </p15:clr>
        </p15:guide>
        <p15:guide id="11" pos="544" userDrawn="1">
          <p15:clr>
            <a:srgbClr val="F26B43"/>
          </p15:clr>
        </p15:guide>
        <p15:guide id="12" pos="3910" userDrawn="1">
          <p15:clr>
            <a:srgbClr val="F26B43"/>
          </p15:clr>
        </p15:guide>
        <p15:guide id="13" pos="4288" userDrawn="1">
          <p15:clr>
            <a:srgbClr val="F26B43"/>
          </p15:clr>
        </p15:guide>
        <p15:guide id="14" pos="459" userDrawn="1">
          <p15:clr>
            <a:srgbClr val="F26B43"/>
          </p15:clr>
        </p15:guide>
        <p15:guide id="15" orient="horz" pos="12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osc.ca/sites/default/files/pdfs/irps/csa_20190621_31-354_suggested-practices-for-engaging-with-older-or-vulnerable-clients.pdf" TargetMode="External"/><Relationship Id="rId2" Type="http://schemas.openxmlformats.org/officeDocument/2006/relationships/hyperlink" Target="https://www.osc.ca/sites/default/files/pdfs/irps/sn_20180320_11-779_seniors-strategy.pdf" TargetMode="External"/><Relationship Id="rId1" Type="http://schemas.openxmlformats.org/officeDocument/2006/relationships/slideLayout" Target="../slideLayouts/slideLayout3.xml"/><Relationship Id="rId5" Type="http://schemas.openxmlformats.org/officeDocument/2006/relationships/hyperlink" Target="https://www.osc.ca/sites/default/files/2021-07/ni_20210715_31-103_ongoing-registrant-obligations.pdf" TargetMode="External"/><Relationship Id="rId4" Type="http://schemas.openxmlformats.org/officeDocument/2006/relationships/hyperlink" Target="https://www.osc.ca/sites/default/files/2020-11/rule_20201109_11-790_protecting-aging-investors-through-behavioural-insights.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osc.ca/sites/default/files/pdfs/irps/sn_20180320_11-779_seniors-strategy.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osc.ca/sites/default/files/pdfs/irps/csa_20190621_31-354_suggested-practices-for-engaging-with-older-or-vulnerable-clients.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oat of Arms of Ontario">
            <a:extLst>
              <a:ext uri="{FF2B5EF4-FFF2-40B4-BE49-F238E27FC236}">
                <a16:creationId xmlns:a16="http://schemas.microsoft.com/office/drawing/2014/main" id="{01F08F16-A258-439C-9DCA-1153856522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46933" y="5983389"/>
            <a:ext cx="705091" cy="728421"/>
          </a:xfrm>
          <a:prstGeom prst="rect">
            <a:avLst/>
          </a:prstGeom>
        </p:spPr>
      </p:pic>
      <p:sp>
        <p:nvSpPr>
          <p:cNvPr id="4" name="Text Placeholder 3"/>
          <p:cNvSpPr>
            <a:spLocks noGrp="1"/>
          </p:cNvSpPr>
          <p:nvPr>
            <p:ph type="body" sz="quarter" idx="12"/>
          </p:nvPr>
        </p:nvSpPr>
        <p:spPr>
          <a:xfrm>
            <a:off x="863599" y="3429000"/>
            <a:ext cx="7988423" cy="1528859"/>
          </a:xfrm>
        </p:spPr>
        <p:txBody>
          <a:bodyPr/>
          <a:lstStyle/>
          <a:p>
            <a:r>
              <a:rPr lang="en-US" b="1" dirty="0">
                <a:solidFill>
                  <a:srgbClr val="373737"/>
                </a:solidFill>
              </a:rPr>
              <a:t>Investor Office</a:t>
            </a:r>
          </a:p>
          <a:p>
            <a:pPr>
              <a:spcBef>
                <a:spcPts val="0"/>
              </a:spcBef>
            </a:pPr>
            <a:endParaRPr lang="en-US" dirty="0">
              <a:solidFill>
                <a:srgbClr val="373737"/>
              </a:solidFill>
            </a:endParaRPr>
          </a:p>
          <a:p>
            <a:pPr>
              <a:spcBef>
                <a:spcPts val="0"/>
              </a:spcBef>
              <a:spcAft>
                <a:spcPts val="200"/>
              </a:spcAft>
            </a:pPr>
            <a:r>
              <a:rPr lang="en-US" dirty="0">
                <a:solidFill>
                  <a:srgbClr val="373737"/>
                </a:solidFill>
              </a:rPr>
              <a:t>Paola Cifelli, Manager, Policy and Initiatives</a:t>
            </a:r>
          </a:p>
          <a:p>
            <a:pPr>
              <a:spcBef>
                <a:spcPts val="0"/>
              </a:spcBef>
              <a:spcAft>
                <a:spcPts val="200"/>
              </a:spcAft>
            </a:pPr>
            <a:r>
              <a:rPr lang="en-US" dirty="0">
                <a:solidFill>
                  <a:srgbClr val="373737"/>
                </a:solidFill>
              </a:rPr>
              <a:t>Michael Tracey, </a:t>
            </a:r>
            <a:r>
              <a:rPr lang="en-CA" dirty="0">
                <a:solidFill>
                  <a:srgbClr val="373737"/>
                </a:solidFill>
              </a:rPr>
              <a:t>Manager, Investor Research and Behavioural Insights</a:t>
            </a:r>
          </a:p>
          <a:p>
            <a:pPr>
              <a:spcBef>
                <a:spcPts val="0"/>
              </a:spcBef>
              <a:spcAft>
                <a:spcPts val="200"/>
              </a:spcAft>
            </a:pPr>
            <a:r>
              <a:rPr lang="en-US" dirty="0">
                <a:solidFill>
                  <a:srgbClr val="373737"/>
                </a:solidFill>
              </a:rPr>
              <a:t>Jennifer Lee-Michaels, Senior Advisor, Policy</a:t>
            </a:r>
          </a:p>
          <a:p>
            <a:pPr>
              <a:spcBef>
                <a:spcPts val="0"/>
              </a:spcBef>
              <a:spcAft>
                <a:spcPts val="200"/>
              </a:spcAft>
            </a:pPr>
            <a:r>
              <a:rPr lang="en-US" dirty="0">
                <a:solidFill>
                  <a:srgbClr val="373737"/>
                </a:solidFill>
              </a:rPr>
              <a:t>Danica Sergison, Advisor, Policy</a:t>
            </a:r>
          </a:p>
          <a:p>
            <a:pPr>
              <a:spcBef>
                <a:spcPts val="0"/>
              </a:spcBef>
            </a:pPr>
            <a:endParaRPr lang="en-US" dirty="0">
              <a:solidFill>
                <a:srgbClr val="373737"/>
              </a:solidFill>
            </a:endParaRPr>
          </a:p>
        </p:txBody>
      </p:sp>
      <p:sp>
        <p:nvSpPr>
          <p:cNvPr id="2" name="Title 1"/>
          <p:cNvSpPr>
            <a:spLocks noGrp="1"/>
          </p:cNvSpPr>
          <p:nvPr>
            <p:ph type="ctrTitle"/>
          </p:nvPr>
        </p:nvSpPr>
        <p:spPr>
          <a:xfrm>
            <a:off x="863599" y="2091332"/>
            <a:ext cx="7740651" cy="1697898"/>
          </a:xfrm>
        </p:spPr>
        <p:txBody>
          <a:bodyPr/>
          <a:lstStyle/>
          <a:p>
            <a:pPr>
              <a:spcAft>
                <a:spcPts val="200"/>
              </a:spcAft>
            </a:pPr>
            <a:r>
              <a:rPr lang="en-CA" sz="2800" dirty="0">
                <a:effectLst/>
                <a:latin typeface="Calibri" panose="020F0502020204030204" pitchFamily="34" charset="0"/>
                <a:ea typeface="Malgun Gothic" panose="020B0503020000020004" pitchFamily="34" charset="-127"/>
              </a:rPr>
              <a:t>Regulatory Framework and Resources to </a:t>
            </a:r>
            <a:br>
              <a:rPr lang="en-CA" sz="2800" dirty="0">
                <a:effectLst/>
                <a:latin typeface="Calibri" panose="020F0502020204030204" pitchFamily="34" charset="0"/>
                <a:ea typeface="Malgun Gothic" panose="020B0503020000020004" pitchFamily="34" charset="-127"/>
              </a:rPr>
            </a:br>
            <a:r>
              <a:rPr lang="en-CA" sz="2800" dirty="0">
                <a:effectLst/>
                <a:latin typeface="Calibri" panose="020F0502020204030204" pitchFamily="34" charset="0"/>
                <a:ea typeface="Malgun Gothic" panose="020B0503020000020004" pitchFamily="34" charset="-127"/>
              </a:rPr>
              <a:t>Enhance Protection of Older and Vulnerable Clients</a:t>
            </a:r>
            <a:endParaRPr lang="en-US" sz="2800" dirty="0">
              <a:solidFill>
                <a:srgbClr val="2E6378"/>
              </a:solidFill>
            </a:endParaRPr>
          </a:p>
        </p:txBody>
      </p:sp>
      <p:sp>
        <p:nvSpPr>
          <p:cNvPr id="7" name="Subtitle 6">
            <a:extLst>
              <a:ext uri="{FF2B5EF4-FFF2-40B4-BE49-F238E27FC236}">
                <a16:creationId xmlns:a16="http://schemas.microsoft.com/office/drawing/2014/main" id="{21E34CF7-773B-4FF4-87E9-1F7A44F089A8}"/>
              </a:ext>
            </a:extLst>
          </p:cNvPr>
          <p:cNvSpPr>
            <a:spLocks noGrp="1"/>
          </p:cNvSpPr>
          <p:nvPr>
            <p:ph type="subTitle" idx="1"/>
          </p:nvPr>
        </p:nvSpPr>
        <p:spPr>
          <a:xfrm>
            <a:off x="863600" y="5241411"/>
            <a:ext cx="7740650" cy="390982"/>
          </a:xfrm>
        </p:spPr>
        <p:txBody>
          <a:bodyPr/>
          <a:lstStyle/>
          <a:p>
            <a:r>
              <a:rPr lang="en-US" dirty="0"/>
              <a:t>October 5, 2021</a:t>
            </a:r>
            <a:endParaRPr lang="en-CA" dirty="0"/>
          </a:p>
        </p:txBody>
      </p:sp>
    </p:spTree>
    <p:extLst>
      <p:ext uri="{BB962C8B-B14F-4D97-AF65-F5344CB8AC3E}">
        <p14:creationId xmlns:p14="http://schemas.microsoft.com/office/powerpoint/2010/main" val="937773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9614-5BB4-4A97-A7EB-F5BE18B44888}"/>
              </a:ext>
            </a:extLst>
          </p:cNvPr>
          <p:cNvSpPr>
            <a:spLocks noGrp="1"/>
          </p:cNvSpPr>
          <p:nvPr>
            <p:ph type="title"/>
          </p:nvPr>
        </p:nvSpPr>
        <p:spPr/>
        <p:txBody>
          <a:bodyPr/>
          <a:lstStyle/>
          <a:p>
            <a:r>
              <a:rPr lang="en-US" b="1" dirty="0"/>
              <a:t>Is there a prescribed form for collecting and updating TCP information?</a:t>
            </a:r>
            <a:endParaRPr lang="en-CA" b="1" dirty="0"/>
          </a:p>
        </p:txBody>
      </p:sp>
      <p:sp>
        <p:nvSpPr>
          <p:cNvPr id="3" name="Footer Placeholder 2">
            <a:extLst>
              <a:ext uri="{FF2B5EF4-FFF2-40B4-BE49-F238E27FC236}">
                <a16:creationId xmlns:a16="http://schemas.microsoft.com/office/drawing/2014/main" id="{468BE0B7-BB1E-4687-813A-CF72AB1E3BBB}"/>
              </a:ext>
            </a:extLst>
          </p:cNvPr>
          <p:cNvSpPr>
            <a:spLocks noGrp="1"/>
          </p:cNvSpPr>
          <p:nvPr>
            <p:ph type="ftr" sz="quarter" idx="10"/>
          </p:nvPr>
        </p:nvSpPr>
        <p:spPr/>
        <p:txBody>
          <a:bodyPr/>
          <a:lstStyle/>
          <a:p>
            <a:r>
              <a:rPr lang="en-US" dirty="0"/>
              <a:t>Part 2 – Regulatory Framework</a:t>
            </a:r>
          </a:p>
        </p:txBody>
      </p:sp>
      <p:sp>
        <p:nvSpPr>
          <p:cNvPr id="4" name="Slide Number Placeholder 3">
            <a:extLst>
              <a:ext uri="{FF2B5EF4-FFF2-40B4-BE49-F238E27FC236}">
                <a16:creationId xmlns:a16="http://schemas.microsoft.com/office/drawing/2014/main" id="{0632CE8F-F1BD-4025-8BD8-64EC54170EE5}"/>
              </a:ext>
            </a:extLst>
          </p:cNvPr>
          <p:cNvSpPr>
            <a:spLocks noGrp="1"/>
          </p:cNvSpPr>
          <p:nvPr>
            <p:ph type="sldNum" sz="quarter" idx="11"/>
          </p:nvPr>
        </p:nvSpPr>
        <p:spPr/>
        <p:txBody>
          <a:bodyPr/>
          <a:lstStyle/>
          <a:p>
            <a:fld id="{515A1B19-A6DB-6343-AEEA-D4983C5A55B6}" type="slidenum">
              <a:rPr lang="en-US" smtClean="0"/>
              <a:pPr/>
              <a:t>9</a:t>
            </a:fld>
            <a:endParaRPr lang="en-US" dirty="0"/>
          </a:p>
        </p:txBody>
      </p:sp>
      <p:sp>
        <p:nvSpPr>
          <p:cNvPr id="5" name="Content Placeholder 4">
            <a:extLst>
              <a:ext uri="{FF2B5EF4-FFF2-40B4-BE49-F238E27FC236}">
                <a16:creationId xmlns:a16="http://schemas.microsoft.com/office/drawing/2014/main" id="{013C1F11-286D-4486-8EFF-CFA8DA40AF55}"/>
              </a:ext>
            </a:extLst>
          </p:cNvPr>
          <p:cNvSpPr>
            <a:spLocks noGrp="1"/>
          </p:cNvSpPr>
          <p:nvPr>
            <p:ph sz="quarter" idx="12"/>
          </p:nvPr>
        </p:nvSpPr>
        <p:spPr>
          <a:xfrm>
            <a:off x="863602" y="1817259"/>
            <a:ext cx="7740650" cy="4440237"/>
          </a:xfrm>
        </p:spPr>
        <p:txBody>
          <a:bodyPr/>
          <a:lstStyle/>
          <a:p>
            <a:pPr>
              <a:spcAft>
                <a:spcPts val="200"/>
              </a:spcAft>
            </a:pPr>
            <a:r>
              <a:rPr lang="en-CA" dirty="0"/>
              <a:t>No. Registrants may wish to develop a stand-alone form or incorporate the information into an existing form that includes:</a:t>
            </a:r>
          </a:p>
          <a:p>
            <a:pPr lvl="1">
              <a:spcAft>
                <a:spcPts val="200"/>
              </a:spcAft>
            </a:pPr>
            <a:r>
              <a:rPr lang="en-US" dirty="0"/>
              <a:t>the circumstances in which the registrant may contact the TCP,</a:t>
            </a:r>
            <a:endParaRPr lang="en-CA" dirty="0"/>
          </a:p>
          <a:p>
            <a:pPr lvl="1">
              <a:spcAft>
                <a:spcPts val="200"/>
              </a:spcAft>
            </a:pPr>
            <a:r>
              <a:rPr lang="en-US" dirty="0"/>
              <a:t>space to document information about the TCP, including their name, mailing address, telephone number, email address and nature of the relationship with the client,</a:t>
            </a:r>
            <a:endParaRPr lang="en-CA" dirty="0"/>
          </a:p>
          <a:p>
            <a:pPr lvl="1">
              <a:spcAft>
                <a:spcPts val="200"/>
              </a:spcAft>
            </a:pPr>
            <a:r>
              <a:rPr lang="en-US" dirty="0"/>
              <a:t>a signature box for the client to provide their consent to contact the TCP,</a:t>
            </a:r>
            <a:endParaRPr lang="en-CA" dirty="0"/>
          </a:p>
          <a:p>
            <a:pPr lvl="1">
              <a:spcAft>
                <a:spcPts val="200"/>
              </a:spcAft>
            </a:pPr>
            <a:r>
              <a:rPr lang="en-US" dirty="0"/>
              <a:t>a statement that confirms the client’s right to withdraw consent to contact the TCP, and</a:t>
            </a:r>
            <a:endParaRPr lang="en-CA" dirty="0"/>
          </a:p>
          <a:p>
            <a:pPr lvl="1">
              <a:spcAft>
                <a:spcPts val="400"/>
              </a:spcAft>
            </a:pPr>
            <a:r>
              <a:rPr lang="en-US" dirty="0"/>
              <a:t>a description of how to change TCP information.</a:t>
            </a:r>
          </a:p>
          <a:p>
            <a:r>
              <a:rPr lang="en-CA" dirty="0"/>
              <a:t>Registrants are expected to update the TCP information as part of the process to update KYC information. </a:t>
            </a:r>
          </a:p>
          <a:p>
            <a:endParaRPr lang="en-CA" dirty="0"/>
          </a:p>
          <a:p>
            <a:pPr marL="0" indent="0">
              <a:buNone/>
            </a:pPr>
            <a:endParaRPr lang="en-CA" dirty="0"/>
          </a:p>
        </p:txBody>
      </p:sp>
    </p:spTree>
    <p:extLst>
      <p:ext uri="{BB962C8B-B14F-4D97-AF65-F5344CB8AC3E}">
        <p14:creationId xmlns:p14="http://schemas.microsoft.com/office/powerpoint/2010/main" val="779060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9614-5BB4-4A97-A7EB-F5BE18B44888}"/>
              </a:ext>
            </a:extLst>
          </p:cNvPr>
          <p:cNvSpPr>
            <a:spLocks noGrp="1"/>
          </p:cNvSpPr>
          <p:nvPr>
            <p:ph type="title"/>
          </p:nvPr>
        </p:nvSpPr>
        <p:spPr/>
        <p:txBody>
          <a:bodyPr/>
          <a:lstStyle/>
          <a:p>
            <a:r>
              <a:rPr lang="en-US" b="1" dirty="0"/>
              <a:t>What if a client refuses to provide TCP information?</a:t>
            </a:r>
            <a:endParaRPr lang="en-CA" b="1" dirty="0"/>
          </a:p>
        </p:txBody>
      </p:sp>
      <p:sp>
        <p:nvSpPr>
          <p:cNvPr id="3" name="Footer Placeholder 2">
            <a:extLst>
              <a:ext uri="{FF2B5EF4-FFF2-40B4-BE49-F238E27FC236}">
                <a16:creationId xmlns:a16="http://schemas.microsoft.com/office/drawing/2014/main" id="{468BE0B7-BB1E-4687-813A-CF72AB1E3BBB}"/>
              </a:ext>
            </a:extLst>
          </p:cNvPr>
          <p:cNvSpPr>
            <a:spLocks noGrp="1"/>
          </p:cNvSpPr>
          <p:nvPr>
            <p:ph type="ftr" sz="quarter" idx="10"/>
          </p:nvPr>
        </p:nvSpPr>
        <p:spPr/>
        <p:txBody>
          <a:bodyPr/>
          <a:lstStyle/>
          <a:p>
            <a:r>
              <a:rPr lang="en-US" dirty="0"/>
              <a:t>Part 2 – Regulatory Framework</a:t>
            </a:r>
          </a:p>
        </p:txBody>
      </p:sp>
      <p:sp>
        <p:nvSpPr>
          <p:cNvPr id="4" name="Slide Number Placeholder 3">
            <a:extLst>
              <a:ext uri="{FF2B5EF4-FFF2-40B4-BE49-F238E27FC236}">
                <a16:creationId xmlns:a16="http://schemas.microsoft.com/office/drawing/2014/main" id="{0632CE8F-F1BD-4025-8BD8-64EC54170EE5}"/>
              </a:ext>
            </a:extLst>
          </p:cNvPr>
          <p:cNvSpPr>
            <a:spLocks noGrp="1"/>
          </p:cNvSpPr>
          <p:nvPr>
            <p:ph type="sldNum" sz="quarter" idx="11"/>
          </p:nvPr>
        </p:nvSpPr>
        <p:spPr/>
        <p:txBody>
          <a:bodyPr/>
          <a:lstStyle/>
          <a:p>
            <a:fld id="{515A1B19-A6DB-6343-AEEA-D4983C5A55B6}" type="slidenum">
              <a:rPr lang="en-US" smtClean="0"/>
              <a:pPr/>
              <a:t>10</a:t>
            </a:fld>
            <a:endParaRPr lang="en-US" dirty="0"/>
          </a:p>
        </p:txBody>
      </p:sp>
      <p:sp>
        <p:nvSpPr>
          <p:cNvPr id="5" name="Content Placeholder 4">
            <a:extLst>
              <a:ext uri="{FF2B5EF4-FFF2-40B4-BE49-F238E27FC236}">
                <a16:creationId xmlns:a16="http://schemas.microsoft.com/office/drawing/2014/main" id="{013C1F11-286D-4486-8EFF-CFA8DA40AF55}"/>
              </a:ext>
            </a:extLst>
          </p:cNvPr>
          <p:cNvSpPr>
            <a:spLocks noGrp="1"/>
          </p:cNvSpPr>
          <p:nvPr>
            <p:ph sz="quarter" idx="12"/>
          </p:nvPr>
        </p:nvSpPr>
        <p:spPr>
          <a:xfrm>
            <a:off x="858840" y="1793717"/>
            <a:ext cx="7740650" cy="4440237"/>
          </a:xfrm>
        </p:spPr>
        <p:txBody>
          <a:bodyPr/>
          <a:lstStyle/>
          <a:p>
            <a:pPr>
              <a:spcAft>
                <a:spcPts val="400"/>
              </a:spcAft>
            </a:pPr>
            <a:r>
              <a:rPr lang="en-CA" dirty="0"/>
              <a:t>Registrants may open and maintain a client account if the client refuses or fails to identify a TCP; however, registrants must still take reasonable steps to obtain TCP information as part of the KYC process. </a:t>
            </a:r>
          </a:p>
          <a:p>
            <a:pPr>
              <a:spcAft>
                <a:spcPts val="400"/>
              </a:spcAft>
            </a:pPr>
            <a:r>
              <a:rPr lang="en-CA" dirty="0"/>
              <a:t>Examples of reasonable steps include explaining to the client the purpose of a TCP, providing the client with the disclosure required by s. 14.2(2)(l.1), and asking the client to provide the name and contact information of a TCP. </a:t>
            </a:r>
          </a:p>
          <a:p>
            <a:pPr>
              <a:spcAft>
                <a:spcPts val="400"/>
              </a:spcAft>
            </a:pPr>
            <a:r>
              <a:rPr lang="en-CA" dirty="0"/>
              <a:t>At each KYC update, clients who had previously refused to provide TCP information should be asked if they would now like to provide the information.</a:t>
            </a:r>
          </a:p>
          <a:p>
            <a:r>
              <a:rPr lang="en-CA" dirty="0">
                <a:solidFill>
                  <a:schemeClr val="tx1"/>
                </a:solidFill>
              </a:rPr>
              <a:t>Firms are reminded of the requirements to maintain records, document correspondence with clients, and document compliance, training and supervision actions taken by the firm.</a:t>
            </a:r>
            <a:endParaRPr lang="en-CA" dirty="0"/>
          </a:p>
        </p:txBody>
      </p:sp>
    </p:spTree>
    <p:extLst>
      <p:ext uri="{BB962C8B-B14F-4D97-AF65-F5344CB8AC3E}">
        <p14:creationId xmlns:p14="http://schemas.microsoft.com/office/powerpoint/2010/main" val="4092584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51875" y="1527116"/>
            <a:ext cx="7191233" cy="534836"/>
          </a:xfrm>
        </p:spPr>
        <p:txBody>
          <a:bodyPr>
            <a:normAutofit/>
          </a:bodyPr>
          <a:lstStyle/>
          <a:p>
            <a:r>
              <a:rPr lang="en-US" sz="2000" dirty="0">
                <a:solidFill>
                  <a:schemeClr val="bg1">
                    <a:lumMod val="75000"/>
                  </a:schemeClr>
                </a:solidFill>
              </a:rPr>
              <a:t>Background	 </a:t>
            </a:r>
          </a:p>
        </p:txBody>
      </p:sp>
      <p:sp>
        <p:nvSpPr>
          <p:cNvPr id="5" name="Footer Placeholder 4"/>
          <p:cNvSpPr>
            <a:spLocks noGrp="1"/>
          </p:cNvSpPr>
          <p:nvPr>
            <p:ph type="ftr" sz="quarter" idx="10"/>
          </p:nvPr>
        </p:nvSpPr>
        <p:spPr/>
        <p:txBody>
          <a:bodyPr/>
          <a:lstStyle/>
          <a:p>
            <a:r>
              <a:rPr lang="en-US" dirty="0"/>
              <a:t>Part 2 – Regulatory Framework</a:t>
            </a:r>
          </a:p>
        </p:txBody>
      </p:sp>
      <p:sp>
        <p:nvSpPr>
          <p:cNvPr id="9" name="Slide Number Placeholder 8"/>
          <p:cNvSpPr>
            <a:spLocks noGrp="1"/>
          </p:cNvSpPr>
          <p:nvPr>
            <p:ph type="sldNum" sz="quarter" idx="11"/>
          </p:nvPr>
        </p:nvSpPr>
        <p:spPr/>
        <p:txBody>
          <a:bodyPr/>
          <a:lstStyle/>
          <a:p>
            <a:fld id="{515A1B19-A6DB-6343-AEEA-D4983C5A55B6}" type="slidenum">
              <a:rPr lang="en-US" smtClean="0"/>
              <a:pPr/>
              <a:t>11</a:t>
            </a:fld>
            <a:endParaRPr lang="en-US" dirty="0"/>
          </a:p>
        </p:txBody>
      </p:sp>
      <p:sp>
        <p:nvSpPr>
          <p:cNvPr id="6" name="Title 6">
            <a:extLst>
              <a:ext uri="{FF2B5EF4-FFF2-40B4-BE49-F238E27FC236}">
                <a16:creationId xmlns:a16="http://schemas.microsoft.com/office/drawing/2014/main" id="{17BA4FD5-CE52-4159-9E9B-177127C85B1A}"/>
              </a:ext>
            </a:extLst>
          </p:cNvPr>
          <p:cNvSpPr txBox="1">
            <a:spLocks/>
          </p:cNvSpPr>
          <p:nvPr/>
        </p:nvSpPr>
        <p:spPr>
          <a:xfrm>
            <a:off x="1351343" y="3648565"/>
            <a:ext cx="7558764" cy="633718"/>
          </a:xfrm>
          <a:prstGeom prst="rect">
            <a:avLst/>
          </a:prstGeom>
        </p:spPr>
        <p:txBody>
          <a:bodyPr vert="horz" lIns="0" tIns="0" rIns="0" bIns="0" rtlCol="0" anchor="t" anchorCtr="0">
            <a:normAutofit fontScale="92500"/>
          </a:bodyPr>
          <a:lstStyle>
            <a:lvl1pPr algn="l" defTabSz="914377" rtl="0" eaLnBrk="1" latinLnBrk="0" hangingPunct="1">
              <a:lnSpc>
                <a:spcPts val="2600"/>
              </a:lnSpc>
              <a:spcBef>
                <a:spcPct val="0"/>
              </a:spcBef>
              <a:buNone/>
              <a:defRPr sz="2400" kern="1200">
                <a:solidFill>
                  <a:srgbClr val="2E6378"/>
                </a:solidFill>
                <a:latin typeface="Verdana" charset="0"/>
                <a:ea typeface="Verdana" charset="0"/>
                <a:cs typeface="Verdana" charset="0"/>
              </a:defRPr>
            </a:lvl1pPr>
          </a:lstStyle>
          <a:p>
            <a:r>
              <a:rPr lang="en-US" sz="2200" dirty="0">
                <a:solidFill>
                  <a:schemeClr val="bg1">
                    <a:lumMod val="75000"/>
                  </a:schemeClr>
                </a:solidFill>
              </a:rPr>
              <a:t>Protecting Aging Investors through Behavioural Insights </a:t>
            </a:r>
          </a:p>
        </p:txBody>
      </p:sp>
      <p:sp>
        <p:nvSpPr>
          <p:cNvPr id="8" name="Title 6">
            <a:extLst>
              <a:ext uri="{FF2B5EF4-FFF2-40B4-BE49-F238E27FC236}">
                <a16:creationId xmlns:a16="http://schemas.microsoft.com/office/drawing/2014/main" id="{CA191B75-DB6D-4CB7-9614-C34B04D29E3E}"/>
              </a:ext>
            </a:extLst>
          </p:cNvPr>
          <p:cNvSpPr txBox="1">
            <a:spLocks/>
          </p:cNvSpPr>
          <p:nvPr/>
        </p:nvSpPr>
        <p:spPr>
          <a:xfrm>
            <a:off x="1351875" y="2306497"/>
            <a:ext cx="6548951" cy="1122503"/>
          </a:xfrm>
          <a:prstGeom prst="rect">
            <a:avLst/>
          </a:prstGeom>
        </p:spPr>
        <p:txBody>
          <a:bodyPr vert="horz" lIns="0" tIns="0" rIns="0" bIns="0" rtlCol="0" anchor="t" anchorCtr="0">
            <a:noAutofit/>
          </a:bodyPr>
          <a:lstStyle>
            <a:lvl1pPr algn="l" defTabSz="914377" rtl="0" eaLnBrk="1" latinLnBrk="0" hangingPunct="1">
              <a:lnSpc>
                <a:spcPts val="2600"/>
              </a:lnSpc>
              <a:spcBef>
                <a:spcPct val="0"/>
              </a:spcBef>
              <a:buNone/>
              <a:defRPr sz="2400" kern="1200">
                <a:solidFill>
                  <a:srgbClr val="2E6378"/>
                </a:solidFill>
                <a:latin typeface="Verdana" charset="0"/>
                <a:ea typeface="Verdana" charset="0"/>
                <a:cs typeface="Verdana" charset="0"/>
              </a:defRPr>
            </a:lvl1pPr>
          </a:lstStyle>
          <a:p>
            <a:pPr>
              <a:spcBef>
                <a:spcPts val="200"/>
              </a:spcBef>
              <a:spcAft>
                <a:spcPts val="200"/>
              </a:spcAft>
            </a:pPr>
            <a:r>
              <a:rPr lang="en-US" sz="2000" dirty="0">
                <a:solidFill>
                  <a:schemeClr val="bg1">
                    <a:lumMod val="75000"/>
                  </a:schemeClr>
                </a:solidFill>
              </a:rPr>
              <a:t>Regulatory Framework </a:t>
            </a:r>
          </a:p>
          <a:p>
            <a:pPr marL="342900" indent="-342900">
              <a:buFont typeface="Arial" panose="020B0604020202020204" pitchFamily="34" charset="0"/>
              <a:buChar char="•"/>
            </a:pPr>
            <a:r>
              <a:rPr lang="en-US" sz="2000" dirty="0">
                <a:solidFill>
                  <a:schemeClr val="bg1">
                    <a:lumMod val="75000"/>
                  </a:schemeClr>
                </a:solidFill>
              </a:rPr>
              <a:t>Trusted Contact Person</a:t>
            </a:r>
          </a:p>
          <a:p>
            <a:pPr marL="342900" indent="-342900">
              <a:buFont typeface="Arial" panose="020B0604020202020204" pitchFamily="34" charset="0"/>
              <a:buChar char="•"/>
            </a:pPr>
            <a:r>
              <a:rPr lang="en-US" sz="2000" b="1" dirty="0">
                <a:solidFill>
                  <a:schemeClr val="accent2"/>
                </a:solidFill>
              </a:rPr>
              <a:t>Temporary Hold </a:t>
            </a:r>
          </a:p>
        </p:txBody>
      </p:sp>
      <p:sp>
        <p:nvSpPr>
          <p:cNvPr id="3" name="Oval 2">
            <a:extLst>
              <a:ext uri="{FF2B5EF4-FFF2-40B4-BE49-F238E27FC236}">
                <a16:creationId xmlns:a16="http://schemas.microsoft.com/office/drawing/2014/main" id="{ED18BDC1-A82E-4322-A94F-AB2AA8729278}"/>
              </a:ext>
            </a:extLst>
          </p:cNvPr>
          <p:cNvSpPr/>
          <p:nvPr/>
        </p:nvSpPr>
        <p:spPr>
          <a:xfrm>
            <a:off x="845389" y="1505344"/>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a:t>
            </a:r>
            <a:endParaRPr lang="en-CA" sz="1600" b="1" dirty="0"/>
          </a:p>
        </p:txBody>
      </p:sp>
      <p:sp>
        <p:nvSpPr>
          <p:cNvPr id="11" name="Oval 10">
            <a:extLst>
              <a:ext uri="{FF2B5EF4-FFF2-40B4-BE49-F238E27FC236}">
                <a16:creationId xmlns:a16="http://schemas.microsoft.com/office/drawing/2014/main" id="{FCCBC390-1C36-44FA-90A2-38E6AD94ABFD}"/>
              </a:ext>
            </a:extLst>
          </p:cNvPr>
          <p:cNvSpPr/>
          <p:nvPr/>
        </p:nvSpPr>
        <p:spPr>
          <a:xfrm>
            <a:off x="842778" y="2306498"/>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2</a:t>
            </a:r>
            <a:endParaRPr lang="en-CA" sz="1600" b="1" dirty="0"/>
          </a:p>
        </p:txBody>
      </p:sp>
      <p:sp>
        <p:nvSpPr>
          <p:cNvPr id="12" name="Oval 11">
            <a:extLst>
              <a:ext uri="{FF2B5EF4-FFF2-40B4-BE49-F238E27FC236}">
                <a16:creationId xmlns:a16="http://schemas.microsoft.com/office/drawing/2014/main" id="{FE4C6A54-01DE-4746-AC45-6F8809866A23}"/>
              </a:ext>
            </a:extLst>
          </p:cNvPr>
          <p:cNvSpPr/>
          <p:nvPr/>
        </p:nvSpPr>
        <p:spPr>
          <a:xfrm>
            <a:off x="864513" y="3614005"/>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3</a:t>
            </a:r>
            <a:endParaRPr lang="en-CA" sz="1600" b="1" dirty="0"/>
          </a:p>
        </p:txBody>
      </p:sp>
      <p:sp>
        <p:nvSpPr>
          <p:cNvPr id="13" name="Oval 12">
            <a:extLst>
              <a:ext uri="{FF2B5EF4-FFF2-40B4-BE49-F238E27FC236}">
                <a16:creationId xmlns:a16="http://schemas.microsoft.com/office/drawing/2014/main" id="{5F0883F0-D45D-4C59-B0E1-A9426704FC96}"/>
              </a:ext>
            </a:extLst>
          </p:cNvPr>
          <p:cNvSpPr/>
          <p:nvPr/>
        </p:nvSpPr>
        <p:spPr>
          <a:xfrm>
            <a:off x="873885" y="4331426"/>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4</a:t>
            </a:r>
            <a:endParaRPr lang="en-CA" sz="1600" b="1" dirty="0"/>
          </a:p>
        </p:txBody>
      </p:sp>
      <p:sp>
        <p:nvSpPr>
          <p:cNvPr id="14" name="Title 6">
            <a:extLst>
              <a:ext uri="{FF2B5EF4-FFF2-40B4-BE49-F238E27FC236}">
                <a16:creationId xmlns:a16="http://schemas.microsoft.com/office/drawing/2014/main" id="{14C570B0-9143-45DF-9F8A-9D38455FD4D6}"/>
              </a:ext>
            </a:extLst>
          </p:cNvPr>
          <p:cNvSpPr txBox="1">
            <a:spLocks/>
          </p:cNvSpPr>
          <p:nvPr/>
        </p:nvSpPr>
        <p:spPr>
          <a:xfrm>
            <a:off x="1351875" y="4316843"/>
            <a:ext cx="6833274" cy="405358"/>
          </a:xfrm>
          <a:prstGeom prst="rect">
            <a:avLst/>
          </a:prstGeom>
        </p:spPr>
        <p:txBody>
          <a:bodyPr vert="horz" lIns="0" tIns="0" rIns="0" bIns="0" rtlCol="0" anchor="t" anchorCtr="0">
            <a:normAutofit/>
          </a:bodyPr>
          <a:lstStyle>
            <a:lvl1pPr algn="l" defTabSz="914377" rtl="0" eaLnBrk="1" latinLnBrk="0" hangingPunct="1">
              <a:lnSpc>
                <a:spcPts val="2600"/>
              </a:lnSpc>
              <a:spcBef>
                <a:spcPct val="0"/>
              </a:spcBef>
              <a:buNone/>
              <a:defRPr sz="2400" kern="1200">
                <a:solidFill>
                  <a:srgbClr val="2E6378"/>
                </a:solidFill>
                <a:latin typeface="Verdana" charset="0"/>
                <a:ea typeface="Verdana" charset="0"/>
                <a:cs typeface="Verdana" charset="0"/>
              </a:defRPr>
            </a:lvl1pPr>
          </a:lstStyle>
          <a:p>
            <a:r>
              <a:rPr lang="en-US" sz="2000" dirty="0">
                <a:solidFill>
                  <a:schemeClr val="bg1">
                    <a:lumMod val="75000"/>
                  </a:schemeClr>
                </a:solidFill>
              </a:rPr>
              <a:t>White Label Resources</a:t>
            </a:r>
          </a:p>
        </p:txBody>
      </p:sp>
    </p:spTree>
    <p:extLst>
      <p:ext uri="{BB962C8B-B14F-4D97-AF65-F5344CB8AC3E}">
        <p14:creationId xmlns:p14="http://schemas.microsoft.com/office/powerpoint/2010/main" val="3598594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EABC-D2B5-4490-B67D-AAC9D4985EDB}"/>
              </a:ext>
            </a:extLst>
          </p:cNvPr>
          <p:cNvSpPr>
            <a:spLocks noGrp="1"/>
          </p:cNvSpPr>
          <p:nvPr>
            <p:ph type="title"/>
          </p:nvPr>
        </p:nvSpPr>
        <p:spPr/>
        <p:txBody>
          <a:bodyPr/>
          <a:lstStyle/>
          <a:p>
            <a:r>
              <a:rPr lang="en-US" b="1" dirty="0"/>
              <a:t>Temporary Holds</a:t>
            </a:r>
            <a:endParaRPr lang="en-CA" b="1" dirty="0"/>
          </a:p>
        </p:txBody>
      </p:sp>
      <p:sp>
        <p:nvSpPr>
          <p:cNvPr id="3" name="Footer Placeholder 2">
            <a:extLst>
              <a:ext uri="{FF2B5EF4-FFF2-40B4-BE49-F238E27FC236}">
                <a16:creationId xmlns:a16="http://schemas.microsoft.com/office/drawing/2014/main" id="{71F54A02-A738-4B31-8B3A-B029F37FDF12}"/>
              </a:ext>
            </a:extLst>
          </p:cNvPr>
          <p:cNvSpPr>
            <a:spLocks noGrp="1"/>
          </p:cNvSpPr>
          <p:nvPr>
            <p:ph type="ftr" sz="quarter" idx="10"/>
          </p:nvPr>
        </p:nvSpPr>
        <p:spPr/>
        <p:txBody>
          <a:bodyPr/>
          <a:lstStyle/>
          <a:p>
            <a:r>
              <a:rPr lang="en-US" dirty="0"/>
              <a:t>Part 2 – Regulatory Framework</a:t>
            </a:r>
          </a:p>
        </p:txBody>
      </p:sp>
      <p:sp>
        <p:nvSpPr>
          <p:cNvPr id="4" name="Slide Number Placeholder 3">
            <a:extLst>
              <a:ext uri="{FF2B5EF4-FFF2-40B4-BE49-F238E27FC236}">
                <a16:creationId xmlns:a16="http://schemas.microsoft.com/office/drawing/2014/main" id="{81A46DAB-F59A-4FBE-AAF4-AAB20E8CCE24}"/>
              </a:ext>
            </a:extLst>
          </p:cNvPr>
          <p:cNvSpPr>
            <a:spLocks noGrp="1"/>
          </p:cNvSpPr>
          <p:nvPr>
            <p:ph type="sldNum" sz="quarter" idx="11"/>
          </p:nvPr>
        </p:nvSpPr>
        <p:spPr/>
        <p:txBody>
          <a:bodyPr/>
          <a:lstStyle/>
          <a:p>
            <a:fld id="{515A1B19-A6DB-6343-AEEA-D4983C5A55B6}" type="slidenum">
              <a:rPr lang="en-US" smtClean="0"/>
              <a:pPr/>
              <a:t>12</a:t>
            </a:fld>
            <a:endParaRPr lang="en-US" dirty="0"/>
          </a:p>
        </p:txBody>
      </p:sp>
      <p:sp>
        <p:nvSpPr>
          <p:cNvPr id="5" name="Content Placeholder 4">
            <a:extLst>
              <a:ext uri="{FF2B5EF4-FFF2-40B4-BE49-F238E27FC236}">
                <a16:creationId xmlns:a16="http://schemas.microsoft.com/office/drawing/2014/main" id="{9E325285-5832-4C88-87D6-ED3CA17C8209}"/>
              </a:ext>
            </a:extLst>
          </p:cNvPr>
          <p:cNvSpPr>
            <a:spLocks noGrp="1"/>
          </p:cNvSpPr>
          <p:nvPr>
            <p:ph sz="quarter" idx="12"/>
          </p:nvPr>
        </p:nvSpPr>
        <p:spPr>
          <a:xfrm>
            <a:off x="858840" y="1607194"/>
            <a:ext cx="7740650" cy="4440237"/>
          </a:xfrm>
        </p:spPr>
        <p:txBody>
          <a:bodyPr/>
          <a:lstStyle/>
          <a:p>
            <a:pPr>
              <a:spcAft>
                <a:spcPts val="1200"/>
              </a:spcAft>
            </a:pPr>
            <a:r>
              <a:rPr lang="en-CA" dirty="0"/>
              <a:t>A “temporary hold” is a hold that is placed on a securities transaction or a disbursement from a client’s account.  </a:t>
            </a:r>
          </a:p>
          <a:p>
            <a:pPr>
              <a:spcAft>
                <a:spcPts val="1200"/>
              </a:spcAft>
            </a:pPr>
            <a:r>
              <a:rPr lang="en-CA" dirty="0"/>
              <a:t>It is a tool that can be used to protect clients and their assets where a firm reasonably believes that a vulnerable client is experiencing financial exploitation or that a client lacks mental capacity to make financial decisions.</a:t>
            </a:r>
          </a:p>
          <a:p>
            <a:pPr>
              <a:spcAft>
                <a:spcPts val="1200"/>
              </a:spcAft>
            </a:pPr>
            <a:r>
              <a:rPr lang="en-CA" dirty="0"/>
              <a:t>Decisions to place temporary holds should be made by the CCO or authorized supervisory, compliance or legal staff.</a:t>
            </a:r>
          </a:p>
          <a:p>
            <a:r>
              <a:rPr lang="en-CA" dirty="0"/>
              <a:t>When placing temporary holds in accordance with s. 13.19, registered firms and their registered individuals must act in a manner that is consistent with their obligation to deal fairly, honestly and in good faith with their clients. </a:t>
            </a:r>
          </a:p>
          <a:p>
            <a:endParaRPr lang="en-CA" dirty="0"/>
          </a:p>
        </p:txBody>
      </p:sp>
    </p:spTree>
    <p:extLst>
      <p:ext uri="{BB962C8B-B14F-4D97-AF65-F5344CB8AC3E}">
        <p14:creationId xmlns:p14="http://schemas.microsoft.com/office/powerpoint/2010/main" val="3450574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FD5C-121A-4760-BD0F-927EEBBDED80}"/>
              </a:ext>
            </a:extLst>
          </p:cNvPr>
          <p:cNvSpPr>
            <a:spLocks noGrp="1"/>
          </p:cNvSpPr>
          <p:nvPr>
            <p:ph type="title"/>
          </p:nvPr>
        </p:nvSpPr>
        <p:spPr/>
        <p:txBody>
          <a:bodyPr/>
          <a:lstStyle/>
          <a:p>
            <a:r>
              <a:rPr lang="en-US" b="1" dirty="0"/>
              <a:t>Temporary Holds</a:t>
            </a:r>
            <a:endParaRPr lang="en-CA" b="1" dirty="0"/>
          </a:p>
        </p:txBody>
      </p:sp>
      <p:sp>
        <p:nvSpPr>
          <p:cNvPr id="3" name="Footer Placeholder 2">
            <a:extLst>
              <a:ext uri="{FF2B5EF4-FFF2-40B4-BE49-F238E27FC236}">
                <a16:creationId xmlns:a16="http://schemas.microsoft.com/office/drawing/2014/main" id="{ABAF0EA5-76D1-47C9-A8D8-CF7D19F8560C}"/>
              </a:ext>
            </a:extLst>
          </p:cNvPr>
          <p:cNvSpPr>
            <a:spLocks noGrp="1"/>
          </p:cNvSpPr>
          <p:nvPr>
            <p:ph type="ftr" sz="quarter" idx="10"/>
          </p:nvPr>
        </p:nvSpPr>
        <p:spPr/>
        <p:txBody>
          <a:bodyPr/>
          <a:lstStyle/>
          <a:p>
            <a:r>
              <a:rPr lang="en-US" dirty="0"/>
              <a:t>Part 2 – Regulatory Framework</a:t>
            </a:r>
          </a:p>
        </p:txBody>
      </p:sp>
      <p:sp>
        <p:nvSpPr>
          <p:cNvPr id="4" name="Slide Number Placeholder 3">
            <a:extLst>
              <a:ext uri="{FF2B5EF4-FFF2-40B4-BE49-F238E27FC236}">
                <a16:creationId xmlns:a16="http://schemas.microsoft.com/office/drawing/2014/main" id="{4CB30B98-511C-4C0B-9BB9-49B98E351C01}"/>
              </a:ext>
            </a:extLst>
          </p:cNvPr>
          <p:cNvSpPr>
            <a:spLocks noGrp="1"/>
          </p:cNvSpPr>
          <p:nvPr>
            <p:ph type="sldNum" sz="quarter" idx="11"/>
          </p:nvPr>
        </p:nvSpPr>
        <p:spPr/>
        <p:txBody>
          <a:bodyPr/>
          <a:lstStyle/>
          <a:p>
            <a:fld id="{515A1B19-A6DB-6343-AEEA-D4983C5A55B6}" type="slidenum">
              <a:rPr lang="en-US" smtClean="0"/>
              <a:pPr/>
              <a:t>13</a:t>
            </a:fld>
            <a:endParaRPr lang="en-US" dirty="0"/>
          </a:p>
        </p:txBody>
      </p:sp>
      <p:sp>
        <p:nvSpPr>
          <p:cNvPr id="5" name="Content Placeholder 4">
            <a:extLst>
              <a:ext uri="{FF2B5EF4-FFF2-40B4-BE49-F238E27FC236}">
                <a16:creationId xmlns:a16="http://schemas.microsoft.com/office/drawing/2014/main" id="{0634A84F-E0C4-4057-9F1A-D4549835ABBB}"/>
              </a:ext>
            </a:extLst>
          </p:cNvPr>
          <p:cNvSpPr>
            <a:spLocks noGrp="1"/>
          </p:cNvSpPr>
          <p:nvPr>
            <p:ph sz="quarter" idx="12"/>
          </p:nvPr>
        </p:nvSpPr>
        <p:spPr/>
        <p:txBody>
          <a:bodyPr/>
          <a:lstStyle/>
          <a:p>
            <a:pPr>
              <a:spcAft>
                <a:spcPts val="1200"/>
              </a:spcAft>
            </a:pPr>
            <a:r>
              <a:rPr lang="en-CA" dirty="0"/>
              <a:t>A temporary hold is </a:t>
            </a:r>
            <a:r>
              <a:rPr lang="en-CA" dirty="0">
                <a:solidFill>
                  <a:schemeClr val="tx1"/>
                </a:solidFill>
              </a:rPr>
              <a:t>not intended to be a </a:t>
            </a:r>
            <a:r>
              <a:rPr lang="en-CA" dirty="0"/>
              <a:t>hold on the entire client account, but rather, over a specific purchase or sale of a security or withdrawal or transfer of cash or securities from a client’s account. </a:t>
            </a:r>
          </a:p>
          <a:p>
            <a:pPr>
              <a:spcAft>
                <a:spcPts val="1200"/>
              </a:spcAft>
            </a:pPr>
            <a:r>
              <a:rPr lang="en-CA" dirty="0"/>
              <a:t>Transactions unrelated to the suspected financial exploitation or lack of mental capacity should not be subject to the temporary hold. </a:t>
            </a:r>
          </a:p>
          <a:p>
            <a:r>
              <a:rPr lang="en-CA" dirty="0"/>
              <a:t>If the transaction, withdrawal or transfer involves all the assets in the account, it may be reasonable to place a temporary hold on the entire account while not limiting the payment of regular expenses.</a:t>
            </a:r>
          </a:p>
          <a:p>
            <a:endParaRPr lang="en-CA" dirty="0"/>
          </a:p>
        </p:txBody>
      </p:sp>
    </p:spTree>
    <p:extLst>
      <p:ext uri="{BB962C8B-B14F-4D97-AF65-F5344CB8AC3E}">
        <p14:creationId xmlns:p14="http://schemas.microsoft.com/office/powerpoint/2010/main" val="3420259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E4C90-A63E-46ED-89E2-2E79F3296C9F}"/>
              </a:ext>
            </a:extLst>
          </p:cNvPr>
          <p:cNvSpPr>
            <a:spLocks noGrp="1"/>
          </p:cNvSpPr>
          <p:nvPr>
            <p:ph type="title"/>
          </p:nvPr>
        </p:nvSpPr>
        <p:spPr/>
        <p:txBody>
          <a:bodyPr/>
          <a:lstStyle/>
          <a:p>
            <a:r>
              <a:rPr lang="en-US" b="1" dirty="0"/>
              <a:t>Conditions for Temporary Hold</a:t>
            </a:r>
            <a:endParaRPr lang="en-CA" b="1" dirty="0"/>
          </a:p>
        </p:txBody>
      </p:sp>
      <p:sp>
        <p:nvSpPr>
          <p:cNvPr id="3" name="Footer Placeholder 2">
            <a:extLst>
              <a:ext uri="{FF2B5EF4-FFF2-40B4-BE49-F238E27FC236}">
                <a16:creationId xmlns:a16="http://schemas.microsoft.com/office/drawing/2014/main" id="{D1171705-2AF3-4CFE-A6B6-5642AC6A0385}"/>
              </a:ext>
            </a:extLst>
          </p:cNvPr>
          <p:cNvSpPr>
            <a:spLocks noGrp="1"/>
          </p:cNvSpPr>
          <p:nvPr>
            <p:ph type="ftr" sz="quarter" idx="10"/>
          </p:nvPr>
        </p:nvSpPr>
        <p:spPr/>
        <p:txBody>
          <a:bodyPr/>
          <a:lstStyle/>
          <a:p>
            <a:r>
              <a:rPr lang="en-US" dirty="0"/>
              <a:t>Part 2 – Regulatory Framework</a:t>
            </a:r>
          </a:p>
        </p:txBody>
      </p:sp>
      <p:sp>
        <p:nvSpPr>
          <p:cNvPr id="4" name="Slide Number Placeholder 3">
            <a:extLst>
              <a:ext uri="{FF2B5EF4-FFF2-40B4-BE49-F238E27FC236}">
                <a16:creationId xmlns:a16="http://schemas.microsoft.com/office/drawing/2014/main" id="{B4D20401-ADBA-4F01-A2F5-7EF592BF83CB}"/>
              </a:ext>
            </a:extLst>
          </p:cNvPr>
          <p:cNvSpPr>
            <a:spLocks noGrp="1"/>
          </p:cNvSpPr>
          <p:nvPr>
            <p:ph type="sldNum" sz="quarter" idx="11"/>
          </p:nvPr>
        </p:nvSpPr>
        <p:spPr/>
        <p:txBody>
          <a:bodyPr/>
          <a:lstStyle/>
          <a:p>
            <a:fld id="{515A1B19-A6DB-6343-AEEA-D4983C5A55B6}" type="slidenum">
              <a:rPr lang="en-US" smtClean="0"/>
              <a:pPr/>
              <a:t>14</a:t>
            </a:fld>
            <a:endParaRPr lang="en-US" dirty="0"/>
          </a:p>
        </p:txBody>
      </p:sp>
      <p:sp>
        <p:nvSpPr>
          <p:cNvPr id="5" name="Content Placeholder 4">
            <a:extLst>
              <a:ext uri="{FF2B5EF4-FFF2-40B4-BE49-F238E27FC236}">
                <a16:creationId xmlns:a16="http://schemas.microsoft.com/office/drawing/2014/main" id="{186C5D42-43D4-45CE-91FC-C0C6D556E641}"/>
              </a:ext>
            </a:extLst>
          </p:cNvPr>
          <p:cNvSpPr>
            <a:spLocks noGrp="1"/>
          </p:cNvSpPr>
          <p:nvPr>
            <p:ph sz="quarter" idx="12"/>
          </p:nvPr>
        </p:nvSpPr>
        <p:spPr>
          <a:xfrm>
            <a:off x="701675" y="1545410"/>
            <a:ext cx="7740650" cy="4440237"/>
          </a:xfrm>
        </p:spPr>
        <p:txBody>
          <a:bodyPr/>
          <a:lstStyle/>
          <a:p>
            <a:pPr>
              <a:spcAft>
                <a:spcPts val="600"/>
              </a:spcAft>
            </a:pPr>
            <a:r>
              <a:rPr lang="en-US" dirty="0"/>
              <a:t>If a registered firm or individual places a temporary hold under s. 13.19, the firm must do all of the following:</a:t>
            </a:r>
            <a:endParaRPr lang="en-CA" dirty="0"/>
          </a:p>
          <a:p>
            <a:pPr lvl="1">
              <a:spcAft>
                <a:spcPts val="300"/>
              </a:spcAft>
            </a:pPr>
            <a:r>
              <a:rPr lang="en-US" dirty="0"/>
              <a:t>document the facts and reasons that caused the firm or individual to place and, if applicable, to continue the temporary hold;</a:t>
            </a:r>
            <a:endParaRPr lang="en-CA" dirty="0"/>
          </a:p>
          <a:p>
            <a:pPr lvl="1">
              <a:spcAft>
                <a:spcPts val="300"/>
              </a:spcAft>
            </a:pPr>
            <a:r>
              <a:rPr lang="en-US" dirty="0"/>
              <a:t>provide notice of the temporary hold and the reasons for the temporary hold to the client as soon as possible after placing the temporary hold;</a:t>
            </a:r>
            <a:endParaRPr lang="en-CA" dirty="0"/>
          </a:p>
          <a:p>
            <a:pPr lvl="1">
              <a:spcAft>
                <a:spcPts val="300"/>
              </a:spcAft>
            </a:pPr>
            <a:r>
              <a:rPr lang="en-US" dirty="0"/>
              <a:t>review the relevant facts as soon as possible after placing the temporary hold, and on a reasonably frequent basis, to determine if continuing the hold is appropriate;</a:t>
            </a:r>
            <a:endParaRPr lang="en-CA" dirty="0"/>
          </a:p>
          <a:p>
            <a:pPr lvl="1"/>
            <a:r>
              <a:rPr lang="en-US" dirty="0"/>
              <a:t>within 30 days of placing the temporary hold and, until the hold is revoked, within every subsequent 30-day period, either revoke the temporary hold, or provide the client with notice of the firm’s decision to continue the hold and the reasons for that decision.</a:t>
            </a:r>
            <a:endParaRPr lang="en-CA" dirty="0"/>
          </a:p>
          <a:p>
            <a:endParaRPr lang="en-CA" dirty="0"/>
          </a:p>
        </p:txBody>
      </p:sp>
    </p:spTree>
    <p:extLst>
      <p:ext uri="{BB962C8B-B14F-4D97-AF65-F5344CB8AC3E}">
        <p14:creationId xmlns:p14="http://schemas.microsoft.com/office/powerpoint/2010/main" val="1364192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C3D2D-BA55-4B86-9029-4A026502300F}"/>
              </a:ext>
            </a:extLst>
          </p:cNvPr>
          <p:cNvSpPr>
            <a:spLocks noGrp="1"/>
          </p:cNvSpPr>
          <p:nvPr>
            <p:ph type="title"/>
          </p:nvPr>
        </p:nvSpPr>
        <p:spPr/>
        <p:txBody>
          <a:bodyPr/>
          <a:lstStyle/>
          <a:p>
            <a:r>
              <a:rPr lang="en-US" b="1" dirty="0"/>
              <a:t>TCP and Temporary Holds</a:t>
            </a:r>
            <a:endParaRPr lang="en-CA" b="1" dirty="0"/>
          </a:p>
        </p:txBody>
      </p:sp>
      <p:sp>
        <p:nvSpPr>
          <p:cNvPr id="3" name="Footer Placeholder 2">
            <a:extLst>
              <a:ext uri="{FF2B5EF4-FFF2-40B4-BE49-F238E27FC236}">
                <a16:creationId xmlns:a16="http://schemas.microsoft.com/office/drawing/2014/main" id="{67385177-5282-48E4-A4B5-9A6ECC7F0CD4}"/>
              </a:ext>
            </a:extLst>
          </p:cNvPr>
          <p:cNvSpPr>
            <a:spLocks noGrp="1"/>
          </p:cNvSpPr>
          <p:nvPr>
            <p:ph type="ftr" sz="quarter" idx="10"/>
          </p:nvPr>
        </p:nvSpPr>
        <p:spPr/>
        <p:txBody>
          <a:bodyPr/>
          <a:lstStyle/>
          <a:p>
            <a:r>
              <a:rPr lang="en-US" dirty="0"/>
              <a:t>Part 2 – Regulatory Framework</a:t>
            </a:r>
          </a:p>
        </p:txBody>
      </p:sp>
      <p:sp>
        <p:nvSpPr>
          <p:cNvPr id="4" name="Slide Number Placeholder 3">
            <a:extLst>
              <a:ext uri="{FF2B5EF4-FFF2-40B4-BE49-F238E27FC236}">
                <a16:creationId xmlns:a16="http://schemas.microsoft.com/office/drawing/2014/main" id="{4222248A-FCDD-46B3-BDB7-7D51AD64E2B7}"/>
              </a:ext>
            </a:extLst>
          </p:cNvPr>
          <p:cNvSpPr>
            <a:spLocks noGrp="1"/>
          </p:cNvSpPr>
          <p:nvPr>
            <p:ph type="sldNum" sz="quarter" idx="11"/>
          </p:nvPr>
        </p:nvSpPr>
        <p:spPr/>
        <p:txBody>
          <a:bodyPr/>
          <a:lstStyle/>
          <a:p>
            <a:fld id="{515A1B19-A6DB-6343-AEEA-D4983C5A55B6}" type="slidenum">
              <a:rPr lang="en-US" smtClean="0"/>
              <a:pPr/>
              <a:t>15</a:t>
            </a:fld>
            <a:endParaRPr lang="en-US" dirty="0"/>
          </a:p>
        </p:txBody>
      </p:sp>
      <p:sp>
        <p:nvSpPr>
          <p:cNvPr id="5" name="Content Placeholder 4">
            <a:extLst>
              <a:ext uri="{FF2B5EF4-FFF2-40B4-BE49-F238E27FC236}">
                <a16:creationId xmlns:a16="http://schemas.microsoft.com/office/drawing/2014/main" id="{A3457BD4-D12B-4FB0-B434-F3C17BC5E8C5}"/>
              </a:ext>
            </a:extLst>
          </p:cNvPr>
          <p:cNvSpPr>
            <a:spLocks noGrp="1"/>
          </p:cNvSpPr>
          <p:nvPr>
            <p:ph sz="quarter" idx="12"/>
          </p:nvPr>
        </p:nvSpPr>
        <p:spPr/>
        <p:txBody>
          <a:bodyPr/>
          <a:lstStyle/>
          <a:p>
            <a:pPr>
              <a:spcAft>
                <a:spcPts val="1200"/>
              </a:spcAft>
            </a:pPr>
            <a:r>
              <a:rPr lang="en-CA" dirty="0"/>
              <a:t>While there is no requirement for firms to contact a TCP prior to placing a temporary hold, firms may wish to contact a TCP.</a:t>
            </a:r>
          </a:p>
          <a:p>
            <a:pPr>
              <a:spcAft>
                <a:spcPts val="1200"/>
              </a:spcAft>
            </a:pPr>
            <a:r>
              <a:rPr lang="en-CA" dirty="0"/>
              <a:t>Where a temporary hold will be placed based on a firm’s reasonable belief that a vulnerable client is experiencing financial exploitation, then before contacting the TCP, the firm should assess whether there is a risk that the TCP is a perpetrator of the exploitation.  </a:t>
            </a:r>
          </a:p>
          <a:p>
            <a:r>
              <a:rPr lang="en-CA" dirty="0"/>
              <a:t>For clarity, the fact that a client has not named a TCP does not preclude a registrant from placing a temporary hold.</a:t>
            </a:r>
          </a:p>
          <a:p>
            <a:endParaRPr lang="en-CA" dirty="0"/>
          </a:p>
          <a:p>
            <a:endParaRPr lang="en-CA" dirty="0"/>
          </a:p>
        </p:txBody>
      </p:sp>
    </p:spTree>
    <p:extLst>
      <p:ext uri="{BB962C8B-B14F-4D97-AF65-F5344CB8AC3E}">
        <p14:creationId xmlns:p14="http://schemas.microsoft.com/office/powerpoint/2010/main" val="2809873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D7E3C-5524-4961-BC05-FCB81ED51DC2}"/>
              </a:ext>
            </a:extLst>
          </p:cNvPr>
          <p:cNvSpPr>
            <a:spLocks noGrp="1"/>
          </p:cNvSpPr>
          <p:nvPr>
            <p:ph type="title"/>
          </p:nvPr>
        </p:nvSpPr>
        <p:spPr/>
        <p:txBody>
          <a:bodyPr/>
          <a:lstStyle/>
          <a:p>
            <a:r>
              <a:rPr lang="en-US" b="1" dirty="0"/>
              <a:t>Policies and Procedures</a:t>
            </a:r>
            <a:endParaRPr lang="en-CA" b="1" dirty="0"/>
          </a:p>
        </p:txBody>
      </p:sp>
      <p:sp>
        <p:nvSpPr>
          <p:cNvPr id="3" name="Footer Placeholder 2">
            <a:extLst>
              <a:ext uri="{FF2B5EF4-FFF2-40B4-BE49-F238E27FC236}">
                <a16:creationId xmlns:a16="http://schemas.microsoft.com/office/drawing/2014/main" id="{76FDA006-D4D1-485C-96BF-3DCE2F50147A}"/>
              </a:ext>
            </a:extLst>
          </p:cNvPr>
          <p:cNvSpPr>
            <a:spLocks noGrp="1"/>
          </p:cNvSpPr>
          <p:nvPr>
            <p:ph type="ftr" sz="quarter" idx="10"/>
          </p:nvPr>
        </p:nvSpPr>
        <p:spPr/>
        <p:txBody>
          <a:bodyPr/>
          <a:lstStyle/>
          <a:p>
            <a:r>
              <a:rPr lang="en-US" dirty="0"/>
              <a:t>Part 2 – Regulatory Framework</a:t>
            </a:r>
          </a:p>
        </p:txBody>
      </p:sp>
      <p:sp>
        <p:nvSpPr>
          <p:cNvPr id="4" name="Slide Number Placeholder 3">
            <a:extLst>
              <a:ext uri="{FF2B5EF4-FFF2-40B4-BE49-F238E27FC236}">
                <a16:creationId xmlns:a16="http://schemas.microsoft.com/office/drawing/2014/main" id="{B911F901-58BC-484D-9E1E-11919C90323F}"/>
              </a:ext>
            </a:extLst>
          </p:cNvPr>
          <p:cNvSpPr>
            <a:spLocks noGrp="1"/>
          </p:cNvSpPr>
          <p:nvPr>
            <p:ph type="sldNum" sz="quarter" idx="11"/>
          </p:nvPr>
        </p:nvSpPr>
        <p:spPr/>
        <p:txBody>
          <a:bodyPr/>
          <a:lstStyle/>
          <a:p>
            <a:fld id="{515A1B19-A6DB-6343-AEEA-D4983C5A55B6}" type="slidenum">
              <a:rPr lang="en-US" smtClean="0"/>
              <a:pPr/>
              <a:t>16</a:t>
            </a:fld>
            <a:endParaRPr lang="en-US" dirty="0"/>
          </a:p>
        </p:txBody>
      </p:sp>
      <p:sp>
        <p:nvSpPr>
          <p:cNvPr id="5" name="Content Placeholder 4">
            <a:extLst>
              <a:ext uri="{FF2B5EF4-FFF2-40B4-BE49-F238E27FC236}">
                <a16:creationId xmlns:a16="http://schemas.microsoft.com/office/drawing/2014/main" id="{B2A06B8D-34FE-4350-BE7F-3466902E6444}"/>
              </a:ext>
            </a:extLst>
          </p:cNvPr>
          <p:cNvSpPr>
            <a:spLocks noGrp="1"/>
          </p:cNvSpPr>
          <p:nvPr>
            <p:ph sz="quarter" idx="12"/>
          </p:nvPr>
        </p:nvSpPr>
        <p:spPr>
          <a:xfrm>
            <a:off x="863602" y="1510578"/>
            <a:ext cx="7740650" cy="4440237"/>
          </a:xfrm>
        </p:spPr>
        <p:txBody>
          <a:bodyPr/>
          <a:lstStyle/>
          <a:p>
            <a:pPr>
              <a:spcAft>
                <a:spcPts val="600"/>
              </a:spcAft>
            </a:pPr>
            <a:r>
              <a:rPr lang="en-US" dirty="0"/>
              <a:t>Registered firms should have written policies and procedures that address TCP and temporary hold requirements, including:</a:t>
            </a:r>
            <a:endParaRPr lang="en-CA" dirty="0"/>
          </a:p>
          <a:p>
            <a:pPr lvl="1">
              <a:spcAft>
                <a:spcPts val="400"/>
              </a:spcAft>
            </a:pPr>
            <a:r>
              <a:rPr lang="en-US" dirty="0"/>
              <a:t>how to collect and document TCP information and keep it up-to-date,</a:t>
            </a:r>
            <a:endParaRPr lang="en-CA" dirty="0"/>
          </a:p>
          <a:p>
            <a:pPr lvl="1">
              <a:spcAft>
                <a:spcPts val="400"/>
              </a:spcAft>
            </a:pPr>
            <a:r>
              <a:rPr lang="en-US" dirty="0"/>
              <a:t>how to obtain the written consent of a client to contact their TCP, how to document any restrictions on contacting the TCP and what type of information can be shared, </a:t>
            </a:r>
            <a:endParaRPr lang="en-CA" dirty="0"/>
          </a:p>
          <a:p>
            <a:pPr lvl="1">
              <a:spcAft>
                <a:spcPts val="400"/>
              </a:spcAft>
            </a:pPr>
            <a:r>
              <a:rPr lang="en-US" dirty="0"/>
              <a:t>circumstances where a decision to contact a TCP must be escalated for review, and how to document this review,</a:t>
            </a:r>
          </a:p>
          <a:p>
            <a:pPr lvl="1">
              <a:spcAft>
                <a:spcPts val="400"/>
              </a:spcAft>
            </a:pPr>
            <a:r>
              <a:rPr lang="en-US" dirty="0"/>
              <a:t>detailed warning signs of financial exploitation of a vulnerable client, and signs of a lack of mental capacity of a client to make decisions involving financial matters, and</a:t>
            </a:r>
            <a:endParaRPr lang="en-CA" dirty="0"/>
          </a:p>
          <a:p>
            <a:pPr lvl="1"/>
            <a:r>
              <a:rPr lang="en-US" dirty="0"/>
              <a:t>delineation of firm and individual responsibilities for addressing concerns of financial exploitation of a vulnerable client or a lack of mental capacity of a client.</a:t>
            </a:r>
          </a:p>
          <a:p>
            <a:pPr marL="457189" lvl="1" indent="0">
              <a:buNone/>
            </a:pPr>
            <a:endParaRPr lang="en-CA" dirty="0"/>
          </a:p>
          <a:p>
            <a:endParaRPr lang="en-CA" sz="1600" dirty="0"/>
          </a:p>
        </p:txBody>
      </p:sp>
    </p:spTree>
    <p:extLst>
      <p:ext uri="{BB962C8B-B14F-4D97-AF65-F5344CB8AC3E}">
        <p14:creationId xmlns:p14="http://schemas.microsoft.com/office/powerpoint/2010/main" val="4267556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5DCF-5C81-41FF-B619-A4BD505141CB}"/>
              </a:ext>
            </a:extLst>
          </p:cNvPr>
          <p:cNvSpPr>
            <a:spLocks noGrp="1"/>
          </p:cNvSpPr>
          <p:nvPr>
            <p:ph type="title"/>
          </p:nvPr>
        </p:nvSpPr>
        <p:spPr/>
        <p:txBody>
          <a:bodyPr/>
          <a:lstStyle/>
          <a:p>
            <a:r>
              <a:rPr lang="en-US" b="1" dirty="0"/>
              <a:t>Transition</a:t>
            </a:r>
            <a:endParaRPr lang="en-CA" b="1" dirty="0"/>
          </a:p>
        </p:txBody>
      </p:sp>
      <p:sp>
        <p:nvSpPr>
          <p:cNvPr id="3" name="Footer Placeholder 2">
            <a:extLst>
              <a:ext uri="{FF2B5EF4-FFF2-40B4-BE49-F238E27FC236}">
                <a16:creationId xmlns:a16="http://schemas.microsoft.com/office/drawing/2014/main" id="{E9698B89-2B65-4CA2-8F39-32E28E255D41}"/>
              </a:ext>
            </a:extLst>
          </p:cNvPr>
          <p:cNvSpPr>
            <a:spLocks noGrp="1"/>
          </p:cNvSpPr>
          <p:nvPr>
            <p:ph type="ftr" sz="quarter" idx="10"/>
          </p:nvPr>
        </p:nvSpPr>
        <p:spPr/>
        <p:txBody>
          <a:bodyPr/>
          <a:lstStyle/>
          <a:p>
            <a:r>
              <a:rPr lang="en-US" dirty="0"/>
              <a:t>Part 2 – Regulatory Framework</a:t>
            </a:r>
          </a:p>
        </p:txBody>
      </p:sp>
      <p:sp>
        <p:nvSpPr>
          <p:cNvPr id="4" name="Slide Number Placeholder 3">
            <a:extLst>
              <a:ext uri="{FF2B5EF4-FFF2-40B4-BE49-F238E27FC236}">
                <a16:creationId xmlns:a16="http://schemas.microsoft.com/office/drawing/2014/main" id="{A71DD495-4204-4419-8E13-B7D7CED1BB6B}"/>
              </a:ext>
            </a:extLst>
          </p:cNvPr>
          <p:cNvSpPr>
            <a:spLocks noGrp="1"/>
          </p:cNvSpPr>
          <p:nvPr>
            <p:ph type="sldNum" sz="quarter" idx="11"/>
          </p:nvPr>
        </p:nvSpPr>
        <p:spPr/>
        <p:txBody>
          <a:bodyPr/>
          <a:lstStyle/>
          <a:p>
            <a:fld id="{515A1B19-A6DB-6343-AEEA-D4983C5A55B6}" type="slidenum">
              <a:rPr lang="en-US" smtClean="0"/>
              <a:pPr/>
              <a:t>17</a:t>
            </a:fld>
            <a:endParaRPr lang="en-US" dirty="0"/>
          </a:p>
        </p:txBody>
      </p:sp>
      <p:sp>
        <p:nvSpPr>
          <p:cNvPr id="5" name="Content Placeholder 4">
            <a:extLst>
              <a:ext uri="{FF2B5EF4-FFF2-40B4-BE49-F238E27FC236}">
                <a16:creationId xmlns:a16="http://schemas.microsoft.com/office/drawing/2014/main" id="{1889FFF2-B5DF-469C-BF19-FC876C49493F}"/>
              </a:ext>
            </a:extLst>
          </p:cNvPr>
          <p:cNvSpPr>
            <a:spLocks noGrp="1"/>
          </p:cNvSpPr>
          <p:nvPr>
            <p:ph sz="quarter" idx="12"/>
          </p:nvPr>
        </p:nvSpPr>
        <p:spPr/>
        <p:txBody>
          <a:bodyPr/>
          <a:lstStyle/>
          <a:p>
            <a:r>
              <a:rPr lang="en-CA" dirty="0"/>
              <a:t>The amendments will take effect at the same time as the KYC provisions of the Client Focused Reforms (i.e., December 31, 2021). </a:t>
            </a:r>
          </a:p>
          <a:p>
            <a:endParaRPr lang="en-CA" dirty="0"/>
          </a:p>
          <a:p>
            <a:r>
              <a:rPr lang="en-US" dirty="0"/>
              <a:t>In respect of existing clients, the expectation is that registrants will take reasonable steps to collect TCP information from those clients </a:t>
            </a:r>
            <a:r>
              <a:rPr lang="en-CA" dirty="0"/>
              <a:t>the first time they update the client’s KYC information </a:t>
            </a:r>
            <a:r>
              <a:rPr lang="en-US" dirty="0"/>
              <a:t>after December 31, 2021. </a:t>
            </a:r>
            <a:endParaRPr lang="en-CA" dirty="0"/>
          </a:p>
          <a:p>
            <a:pPr marL="0" indent="0">
              <a:buNone/>
            </a:pPr>
            <a:endParaRPr lang="en-CA" dirty="0"/>
          </a:p>
        </p:txBody>
      </p:sp>
    </p:spTree>
    <p:extLst>
      <p:ext uri="{BB962C8B-B14F-4D97-AF65-F5344CB8AC3E}">
        <p14:creationId xmlns:p14="http://schemas.microsoft.com/office/powerpoint/2010/main" val="1329868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51875" y="1527116"/>
            <a:ext cx="7191233" cy="534836"/>
          </a:xfrm>
        </p:spPr>
        <p:txBody>
          <a:bodyPr>
            <a:normAutofit/>
          </a:bodyPr>
          <a:lstStyle/>
          <a:p>
            <a:r>
              <a:rPr lang="en-US" sz="2000" dirty="0">
                <a:solidFill>
                  <a:schemeClr val="bg1">
                    <a:lumMod val="75000"/>
                  </a:schemeClr>
                </a:solidFill>
              </a:rPr>
              <a:t>Background	 </a:t>
            </a:r>
          </a:p>
        </p:txBody>
      </p:sp>
      <p:sp>
        <p:nvSpPr>
          <p:cNvPr id="5" name="Footer Placeholder 4"/>
          <p:cNvSpPr>
            <a:spLocks noGrp="1"/>
          </p:cNvSpPr>
          <p:nvPr>
            <p:ph type="ftr" sz="quarter" idx="10"/>
          </p:nvPr>
        </p:nvSpPr>
        <p:spPr/>
        <p:txBody>
          <a:bodyPr/>
          <a:lstStyle/>
          <a:p>
            <a:r>
              <a:rPr lang="en-US" dirty="0"/>
              <a:t>Part 3 – Protecting Aging Investors through Behavioural Insights</a:t>
            </a:r>
          </a:p>
        </p:txBody>
      </p:sp>
      <p:sp>
        <p:nvSpPr>
          <p:cNvPr id="9" name="Slide Number Placeholder 8"/>
          <p:cNvSpPr>
            <a:spLocks noGrp="1"/>
          </p:cNvSpPr>
          <p:nvPr>
            <p:ph type="sldNum" sz="quarter" idx="11"/>
          </p:nvPr>
        </p:nvSpPr>
        <p:spPr/>
        <p:txBody>
          <a:bodyPr/>
          <a:lstStyle/>
          <a:p>
            <a:fld id="{515A1B19-A6DB-6343-AEEA-D4983C5A55B6}" type="slidenum">
              <a:rPr lang="en-US" smtClean="0"/>
              <a:pPr/>
              <a:t>18</a:t>
            </a:fld>
            <a:endParaRPr lang="en-US" dirty="0"/>
          </a:p>
        </p:txBody>
      </p:sp>
      <p:sp>
        <p:nvSpPr>
          <p:cNvPr id="6" name="Title 6">
            <a:extLst>
              <a:ext uri="{FF2B5EF4-FFF2-40B4-BE49-F238E27FC236}">
                <a16:creationId xmlns:a16="http://schemas.microsoft.com/office/drawing/2014/main" id="{17BA4FD5-CE52-4159-9E9B-177127C85B1A}"/>
              </a:ext>
            </a:extLst>
          </p:cNvPr>
          <p:cNvSpPr txBox="1">
            <a:spLocks/>
          </p:cNvSpPr>
          <p:nvPr/>
        </p:nvSpPr>
        <p:spPr>
          <a:xfrm>
            <a:off x="1351343" y="3648565"/>
            <a:ext cx="7558764" cy="633718"/>
          </a:xfrm>
          <a:prstGeom prst="rect">
            <a:avLst/>
          </a:prstGeom>
        </p:spPr>
        <p:txBody>
          <a:bodyPr vert="horz" lIns="0" tIns="0" rIns="0" bIns="0" rtlCol="0" anchor="t" anchorCtr="0">
            <a:noAutofit/>
          </a:bodyPr>
          <a:lstStyle>
            <a:lvl1pPr algn="l" defTabSz="914377" rtl="0" eaLnBrk="1" latinLnBrk="0" hangingPunct="1">
              <a:lnSpc>
                <a:spcPts val="2600"/>
              </a:lnSpc>
              <a:spcBef>
                <a:spcPct val="0"/>
              </a:spcBef>
              <a:buNone/>
              <a:defRPr sz="2400" kern="1200">
                <a:solidFill>
                  <a:srgbClr val="2E6378"/>
                </a:solidFill>
                <a:latin typeface="Verdana" charset="0"/>
                <a:ea typeface="Verdana" charset="0"/>
                <a:cs typeface="Verdana" charset="0"/>
              </a:defRPr>
            </a:lvl1pPr>
          </a:lstStyle>
          <a:p>
            <a:r>
              <a:rPr lang="en-US" sz="2000" b="1" dirty="0">
                <a:solidFill>
                  <a:schemeClr val="accent2"/>
                </a:solidFill>
              </a:rPr>
              <a:t>Protecting Aging Investors through Behavioural Insights </a:t>
            </a:r>
          </a:p>
        </p:txBody>
      </p:sp>
      <p:sp>
        <p:nvSpPr>
          <p:cNvPr id="8" name="Title 6">
            <a:extLst>
              <a:ext uri="{FF2B5EF4-FFF2-40B4-BE49-F238E27FC236}">
                <a16:creationId xmlns:a16="http://schemas.microsoft.com/office/drawing/2014/main" id="{CA191B75-DB6D-4CB7-9614-C34B04D29E3E}"/>
              </a:ext>
            </a:extLst>
          </p:cNvPr>
          <p:cNvSpPr txBox="1">
            <a:spLocks/>
          </p:cNvSpPr>
          <p:nvPr/>
        </p:nvSpPr>
        <p:spPr>
          <a:xfrm>
            <a:off x="1351875" y="2306497"/>
            <a:ext cx="6548951" cy="1122503"/>
          </a:xfrm>
          <a:prstGeom prst="rect">
            <a:avLst/>
          </a:prstGeom>
        </p:spPr>
        <p:txBody>
          <a:bodyPr vert="horz" lIns="0" tIns="0" rIns="0" bIns="0" rtlCol="0" anchor="t" anchorCtr="0">
            <a:noAutofit/>
          </a:bodyPr>
          <a:lstStyle>
            <a:lvl1pPr algn="l" defTabSz="914377" rtl="0" eaLnBrk="1" latinLnBrk="0" hangingPunct="1">
              <a:lnSpc>
                <a:spcPts val="2600"/>
              </a:lnSpc>
              <a:spcBef>
                <a:spcPct val="0"/>
              </a:spcBef>
              <a:buNone/>
              <a:defRPr sz="2400" kern="1200">
                <a:solidFill>
                  <a:srgbClr val="2E6378"/>
                </a:solidFill>
                <a:latin typeface="Verdana" charset="0"/>
                <a:ea typeface="Verdana" charset="0"/>
                <a:cs typeface="Verdana" charset="0"/>
              </a:defRPr>
            </a:lvl1pPr>
          </a:lstStyle>
          <a:p>
            <a:pPr>
              <a:spcAft>
                <a:spcPts val="200"/>
              </a:spcAft>
            </a:pPr>
            <a:r>
              <a:rPr lang="en-US" sz="2000" dirty="0">
                <a:solidFill>
                  <a:schemeClr val="bg1">
                    <a:lumMod val="75000"/>
                  </a:schemeClr>
                </a:solidFill>
              </a:rPr>
              <a:t>Regulatory Framework </a:t>
            </a:r>
          </a:p>
          <a:p>
            <a:pPr marL="342900" indent="-342900">
              <a:buFont typeface="Arial" panose="020B0604020202020204" pitchFamily="34" charset="0"/>
              <a:buChar char="•"/>
            </a:pPr>
            <a:r>
              <a:rPr lang="en-US" sz="2000" dirty="0">
                <a:solidFill>
                  <a:schemeClr val="bg1">
                    <a:lumMod val="75000"/>
                  </a:schemeClr>
                </a:solidFill>
              </a:rPr>
              <a:t>Trusted Contact Person</a:t>
            </a:r>
          </a:p>
          <a:p>
            <a:pPr marL="342900" indent="-342900">
              <a:buFont typeface="Arial" panose="020B0604020202020204" pitchFamily="34" charset="0"/>
              <a:buChar char="•"/>
            </a:pPr>
            <a:r>
              <a:rPr lang="en-US" sz="2000" dirty="0">
                <a:solidFill>
                  <a:schemeClr val="bg1">
                    <a:lumMod val="75000"/>
                  </a:schemeClr>
                </a:solidFill>
              </a:rPr>
              <a:t>Temporary Hold </a:t>
            </a:r>
          </a:p>
        </p:txBody>
      </p:sp>
      <p:sp>
        <p:nvSpPr>
          <p:cNvPr id="3" name="Oval 2">
            <a:extLst>
              <a:ext uri="{FF2B5EF4-FFF2-40B4-BE49-F238E27FC236}">
                <a16:creationId xmlns:a16="http://schemas.microsoft.com/office/drawing/2014/main" id="{ED18BDC1-A82E-4322-A94F-AB2AA8729278}"/>
              </a:ext>
            </a:extLst>
          </p:cNvPr>
          <p:cNvSpPr/>
          <p:nvPr/>
        </p:nvSpPr>
        <p:spPr>
          <a:xfrm>
            <a:off x="845389" y="1505344"/>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a:t>
            </a:r>
            <a:endParaRPr lang="en-CA" sz="1600" b="1" dirty="0"/>
          </a:p>
        </p:txBody>
      </p:sp>
      <p:sp>
        <p:nvSpPr>
          <p:cNvPr id="11" name="Oval 10">
            <a:extLst>
              <a:ext uri="{FF2B5EF4-FFF2-40B4-BE49-F238E27FC236}">
                <a16:creationId xmlns:a16="http://schemas.microsoft.com/office/drawing/2014/main" id="{FCCBC390-1C36-44FA-90A2-38E6AD94ABFD}"/>
              </a:ext>
            </a:extLst>
          </p:cNvPr>
          <p:cNvSpPr/>
          <p:nvPr/>
        </p:nvSpPr>
        <p:spPr>
          <a:xfrm>
            <a:off x="842778" y="2306498"/>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2</a:t>
            </a:r>
            <a:endParaRPr lang="en-CA" sz="1600" b="1" dirty="0"/>
          </a:p>
        </p:txBody>
      </p:sp>
      <p:sp>
        <p:nvSpPr>
          <p:cNvPr id="12" name="Oval 11">
            <a:extLst>
              <a:ext uri="{FF2B5EF4-FFF2-40B4-BE49-F238E27FC236}">
                <a16:creationId xmlns:a16="http://schemas.microsoft.com/office/drawing/2014/main" id="{FE4C6A54-01DE-4746-AC45-6F8809866A23}"/>
              </a:ext>
            </a:extLst>
          </p:cNvPr>
          <p:cNvSpPr/>
          <p:nvPr/>
        </p:nvSpPr>
        <p:spPr>
          <a:xfrm>
            <a:off x="864513" y="3614005"/>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3</a:t>
            </a:r>
            <a:endParaRPr lang="en-CA" sz="1600" b="1" dirty="0"/>
          </a:p>
        </p:txBody>
      </p:sp>
      <p:sp>
        <p:nvSpPr>
          <p:cNvPr id="13" name="Oval 12">
            <a:extLst>
              <a:ext uri="{FF2B5EF4-FFF2-40B4-BE49-F238E27FC236}">
                <a16:creationId xmlns:a16="http://schemas.microsoft.com/office/drawing/2014/main" id="{5F0883F0-D45D-4C59-B0E1-A9426704FC96}"/>
              </a:ext>
            </a:extLst>
          </p:cNvPr>
          <p:cNvSpPr/>
          <p:nvPr/>
        </p:nvSpPr>
        <p:spPr>
          <a:xfrm>
            <a:off x="873885" y="4589996"/>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4</a:t>
            </a:r>
            <a:endParaRPr lang="en-CA" sz="1600" b="1" dirty="0"/>
          </a:p>
        </p:txBody>
      </p:sp>
      <p:sp>
        <p:nvSpPr>
          <p:cNvPr id="14" name="Title 6">
            <a:extLst>
              <a:ext uri="{FF2B5EF4-FFF2-40B4-BE49-F238E27FC236}">
                <a16:creationId xmlns:a16="http://schemas.microsoft.com/office/drawing/2014/main" id="{14C570B0-9143-45DF-9F8A-9D38455FD4D6}"/>
              </a:ext>
            </a:extLst>
          </p:cNvPr>
          <p:cNvSpPr txBox="1">
            <a:spLocks/>
          </p:cNvSpPr>
          <p:nvPr/>
        </p:nvSpPr>
        <p:spPr>
          <a:xfrm>
            <a:off x="1351875" y="4589996"/>
            <a:ext cx="6833274" cy="405358"/>
          </a:xfrm>
          <a:prstGeom prst="rect">
            <a:avLst/>
          </a:prstGeom>
        </p:spPr>
        <p:txBody>
          <a:bodyPr vert="horz" lIns="0" tIns="0" rIns="0" bIns="0" rtlCol="0" anchor="t" anchorCtr="0">
            <a:normAutofit/>
          </a:bodyPr>
          <a:lstStyle>
            <a:lvl1pPr algn="l" defTabSz="914377" rtl="0" eaLnBrk="1" latinLnBrk="0" hangingPunct="1">
              <a:lnSpc>
                <a:spcPts val="2600"/>
              </a:lnSpc>
              <a:spcBef>
                <a:spcPct val="0"/>
              </a:spcBef>
              <a:buNone/>
              <a:defRPr sz="2400" kern="1200">
                <a:solidFill>
                  <a:srgbClr val="2E6378"/>
                </a:solidFill>
                <a:latin typeface="Verdana" charset="0"/>
                <a:ea typeface="Verdana" charset="0"/>
                <a:cs typeface="Verdana" charset="0"/>
              </a:defRPr>
            </a:lvl1pPr>
          </a:lstStyle>
          <a:p>
            <a:r>
              <a:rPr lang="en-US" sz="2000" dirty="0">
                <a:solidFill>
                  <a:schemeClr val="bg1">
                    <a:lumMod val="75000"/>
                  </a:schemeClr>
                </a:solidFill>
              </a:rPr>
              <a:t>White Label Resources</a:t>
            </a:r>
          </a:p>
        </p:txBody>
      </p:sp>
    </p:spTree>
    <p:extLst>
      <p:ext uri="{BB962C8B-B14F-4D97-AF65-F5344CB8AC3E}">
        <p14:creationId xmlns:p14="http://schemas.microsoft.com/office/powerpoint/2010/main" val="147524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243B-487A-4FC8-B238-4E661B08A71B}"/>
              </a:ext>
            </a:extLst>
          </p:cNvPr>
          <p:cNvSpPr>
            <a:spLocks noGrp="1"/>
          </p:cNvSpPr>
          <p:nvPr>
            <p:ph type="title"/>
          </p:nvPr>
        </p:nvSpPr>
        <p:spPr>
          <a:xfrm>
            <a:off x="863602" y="981079"/>
            <a:ext cx="7740650" cy="935035"/>
          </a:xfrm>
        </p:spPr>
        <p:txBody>
          <a:bodyPr/>
          <a:lstStyle/>
          <a:p>
            <a:r>
              <a:rPr lang="en-US" dirty="0"/>
              <a:t>Disclaimer</a:t>
            </a:r>
            <a:endParaRPr lang="en-CA" dirty="0"/>
          </a:p>
        </p:txBody>
      </p:sp>
      <p:sp>
        <p:nvSpPr>
          <p:cNvPr id="3" name="Footer Placeholder 2">
            <a:extLst>
              <a:ext uri="{FF2B5EF4-FFF2-40B4-BE49-F238E27FC236}">
                <a16:creationId xmlns:a16="http://schemas.microsoft.com/office/drawing/2014/main" id="{9C5C08D0-F980-4F92-8EB8-DE5057D0B08D}"/>
              </a:ext>
            </a:extLst>
          </p:cNvPr>
          <p:cNvSpPr>
            <a:spLocks noGrp="1"/>
          </p:cNvSpPr>
          <p:nvPr>
            <p:ph type="ftr" sz="quarter" idx="10"/>
          </p:nvPr>
        </p:nvSpPr>
        <p:spPr/>
        <p:txBody>
          <a:bodyPr/>
          <a:lstStyle/>
          <a:p>
            <a:r>
              <a:rPr lang="en-US" dirty="0"/>
              <a:t> </a:t>
            </a:r>
          </a:p>
        </p:txBody>
      </p:sp>
      <p:sp>
        <p:nvSpPr>
          <p:cNvPr id="4" name="Slide Number Placeholder 3">
            <a:extLst>
              <a:ext uri="{FF2B5EF4-FFF2-40B4-BE49-F238E27FC236}">
                <a16:creationId xmlns:a16="http://schemas.microsoft.com/office/drawing/2014/main" id="{08FB309F-51CF-44F3-A25F-D584FC28BFFE}"/>
              </a:ext>
            </a:extLst>
          </p:cNvPr>
          <p:cNvSpPr>
            <a:spLocks noGrp="1"/>
          </p:cNvSpPr>
          <p:nvPr>
            <p:ph type="sldNum" sz="quarter" idx="11"/>
          </p:nvPr>
        </p:nvSpPr>
        <p:spPr/>
        <p:txBody>
          <a:bodyPr/>
          <a:lstStyle/>
          <a:p>
            <a:fld id="{515A1B19-A6DB-6343-AEEA-D4983C5A55B6}" type="slidenum">
              <a:rPr lang="en-US" smtClean="0"/>
              <a:pPr/>
              <a:t>1</a:t>
            </a:fld>
            <a:endParaRPr lang="en-US" dirty="0"/>
          </a:p>
        </p:txBody>
      </p:sp>
      <p:sp>
        <p:nvSpPr>
          <p:cNvPr id="5" name="Content Placeholder 4">
            <a:extLst>
              <a:ext uri="{FF2B5EF4-FFF2-40B4-BE49-F238E27FC236}">
                <a16:creationId xmlns:a16="http://schemas.microsoft.com/office/drawing/2014/main" id="{9A0149EC-7200-4647-B8EB-1AB71CC964E9}"/>
              </a:ext>
            </a:extLst>
          </p:cNvPr>
          <p:cNvSpPr>
            <a:spLocks noGrp="1"/>
          </p:cNvSpPr>
          <p:nvPr>
            <p:ph sz="quarter" idx="12"/>
          </p:nvPr>
        </p:nvSpPr>
        <p:spPr>
          <a:xfrm>
            <a:off x="858840" y="1578762"/>
            <a:ext cx="7740650" cy="4440237"/>
          </a:xfrm>
        </p:spPr>
        <p:txBody>
          <a:bodyPr/>
          <a:lstStyle/>
          <a:p>
            <a:pPr marL="0" indent="0">
              <a:buNone/>
            </a:pPr>
            <a:r>
              <a:rPr lang="en-CA" dirty="0"/>
              <a:t>The views expressed in this presentation are the personal views of the presenting staff and do not necessarily represent the views of the Ontario Securities Commission or any of its other staff. </a:t>
            </a:r>
          </a:p>
          <a:p>
            <a:pPr marL="0" indent="0">
              <a:buNone/>
            </a:pPr>
            <a:r>
              <a:rPr lang="en-CA" dirty="0"/>
              <a:t>The presentation is provided for general information purposes only and does not constitute legal advice.</a:t>
            </a:r>
          </a:p>
          <a:p>
            <a:pPr marL="0" indent="0">
              <a:buNone/>
            </a:pPr>
            <a:r>
              <a:rPr lang="en-CA" dirty="0"/>
              <a:t>Information has been summarized and paraphrased for presentation purposes and the examples have been provided for illustration purposes only. Information in this presentation reflects securities legislation and other relevant standards that are in effect as of the date of the presentation. </a:t>
            </a:r>
          </a:p>
          <a:p>
            <a:pPr marL="0" indent="0">
              <a:buNone/>
            </a:pPr>
            <a:r>
              <a:rPr lang="en-CA" dirty="0"/>
              <a:t>The contents of this presentation should not be modified without the express written permission of the presenters.</a:t>
            </a:r>
          </a:p>
        </p:txBody>
      </p:sp>
    </p:spTree>
    <p:extLst>
      <p:ext uri="{BB962C8B-B14F-4D97-AF65-F5344CB8AC3E}">
        <p14:creationId xmlns:p14="http://schemas.microsoft.com/office/powerpoint/2010/main" val="2299819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30C5DC8-4EF1-4A9B-9869-248C7230BC4A}"/>
              </a:ext>
            </a:extLst>
          </p:cNvPr>
          <p:cNvSpPr>
            <a:spLocks noGrp="1"/>
          </p:cNvSpPr>
          <p:nvPr>
            <p:ph type="ftr" sz="quarter" idx="10"/>
          </p:nvPr>
        </p:nvSpPr>
        <p:spPr>
          <a:xfrm>
            <a:off x="863602" y="6356354"/>
            <a:ext cx="5251450" cy="535433"/>
          </a:xfrm>
        </p:spPr>
        <p:txBody>
          <a:bodyPr/>
          <a:lstStyle/>
          <a:p>
            <a:r>
              <a:rPr lang="en-US" dirty="0"/>
              <a:t>Part 3 – Protecting Aging Investors through Behavioural Insights</a:t>
            </a:r>
          </a:p>
        </p:txBody>
      </p:sp>
      <p:sp>
        <p:nvSpPr>
          <p:cNvPr id="4" name="Slide Number Placeholder 3">
            <a:extLst>
              <a:ext uri="{FF2B5EF4-FFF2-40B4-BE49-F238E27FC236}">
                <a16:creationId xmlns:a16="http://schemas.microsoft.com/office/drawing/2014/main" id="{605D98D7-CDFB-4D60-8393-775489E440C4}"/>
              </a:ext>
            </a:extLst>
          </p:cNvPr>
          <p:cNvSpPr>
            <a:spLocks noGrp="1"/>
          </p:cNvSpPr>
          <p:nvPr>
            <p:ph type="sldNum" sz="quarter" idx="11"/>
          </p:nvPr>
        </p:nvSpPr>
        <p:spPr/>
        <p:txBody>
          <a:bodyPr/>
          <a:lstStyle/>
          <a:p>
            <a:fld id="{515A1B19-A6DB-6343-AEEA-D4983C5A55B6}" type="slidenum">
              <a:rPr lang="en-US" smtClean="0"/>
              <a:pPr/>
              <a:t>19</a:t>
            </a:fld>
            <a:endParaRPr lang="en-US" dirty="0"/>
          </a:p>
        </p:txBody>
      </p:sp>
      <p:sp>
        <p:nvSpPr>
          <p:cNvPr id="5" name="Content Placeholder 4">
            <a:extLst>
              <a:ext uri="{FF2B5EF4-FFF2-40B4-BE49-F238E27FC236}">
                <a16:creationId xmlns:a16="http://schemas.microsoft.com/office/drawing/2014/main" id="{70BFE3D7-BB2E-462E-8586-EF626100178A}"/>
              </a:ext>
            </a:extLst>
          </p:cNvPr>
          <p:cNvSpPr>
            <a:spLocks noGrp="1"/>
          </p:cNvSpPr>
          <p:nvPr>
            <p:ph sz="quarter" idx="12"/>
          </p:nvPr>
        </p:nvSpPr>
        <p:spPr>
          <a:xfrm>
            <a:off x="863602" y="4089082"/>
            <a:ext cx="7740650" cy="1975649"/>
          </a:xfrm>
        </p:spPr>
        <p:txBody>
          <a:bodyPr/>
          <a:lstStyle/>
          <a:p>
            <a:pPr>
              <a:lnSpc>
                <a:spcPct val="100000"/>
              </a:lnSpc>
              <a:spcAft>
                <a:spcPts val="600"/>
              </a:spcAft>
            </a:pPr>
            <a:r>
              <a:rPr lang="en-CA" dirty="0"/>
              <a:t>OSC Staff Notice 11-790 Protecting Aging Investors through Behavioural Insights</a:t>
            </a:r>
          </a:p>
          <a:p>
            <a:pPr>
              <a:lnSpc>
                <a:spcPct val="100000"/>
              </a:lnSpc>
              <a:spcAft>
                <a:spcPts val="600"/>
              </a:spcAft>
            </a:pPr>
            <a:r>
              <a:rPr lang="en-CA" dirty="0"/>
              <a:t>We demonstrate how behavioural insights can be used to increase the likelihood that your clients choose to appoint a trusted contact person by </a:t>
            </a:r>
            <a:r>
              <a:rPr lang="en-CA" b="1" dirty="0"/>
              <a:t>23%.</a:t>
            </a:r>
          </a:p>
          <a:p>
            <a:pPr marL="0" lvl="0" indent="0">
              <a:buNone/>
            </a:pPr>
            <a:endParaRPr lang="en-CA" dirty="0"/>
          </a:p>
        </p:txBody>
      </p:sp>
      <p:pic>
        <p:nvPicPr>
          <p:cNvPr id="6" name="Picture 5">
            <a:extLst>
              <a:ext uri="{FF2B5EF4-FFF2-40B4-BE49-F238E27FC236}">
                <a16:creationId xmlns:a16="http://schemas.microsoft.com/office/drawing/2014/main" id="{629D9462-C472-4EC5-905F-346796BC2A3F}"/>
              </a:ext>
            </a:extLst>
          </p:cNvPr>
          <p:cNvPicPr>
            <a:picLocks noChangeAspect="1"/>
          </p:cNvPicPr>
          <p:nvPr/>
        </p:nvPicPr>
        <p:blipFill rotWithShape="1">
          <a:blip r:embed="rId3"/>
          <a:srcRect t="5878" b="21873"/>
          <a:stretch/>
        </p:blipFill>
        <p:spPr>
          <a:xfrm>
            <a:off x="1160790" y="1070708"/>
            <a:ext cx="6863984" cy="2596287"/>
          </a:xfrm>
          <a:prstGeom prst="rect">
            <a:avLst/>
          </a:prstGeom>
        </p:spPr>
      </p:pic>
    </p:spTree>
    <p:extLst>
      <p:ext uri="{BB962C8B-B14F-4D97-AF65-F5344CB8AC3E}">
        <p14:creationId xmlns:p14="http://schemas.microsoft.com/office/powerpoint/2010/main" val="711345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70BE-8419-49D8-92F0-7419FA7C8DED}"/>
              </a:ext>
            </a:extLst>
          </p:cNvPr>
          <p:cNvSpPr>
            <a:spLocks noGrp="1"/>
          </p:cNvSpPr>
          <p:nvPr>
            <p:ph type="title"/>
          </p:nvPr>
        </p:nvSpPr>
        <p:spPr/>
        <p:txBody>
          <a:bodyPr/>
          <a:lstStyle/>
          <a:p>
            <a:pPr>
              <a:lnSpc>
                <a:spcPts val="3700"/>
              </a:lnSpc>
            </a:pPr>
            <a:r>
              <a:rPr lang="en-US" b="1" dirty="0"/>
              <a:t>Economic Rationality</a:t>
            </a:r>
            <a:br>
              <a:rPr lang="en-US" b="1" dirty="0"/>
            </a:br>
            <a:endParaRPr lang="en-CA" b="1" i="1" dirty="0">
              <a:solidFill>
                <a:srgbClr val="14A7D9"/>
              </a:solidFill>
            </a:endParaRPr>
          </a:p>
        </p:txBody>
      </p:sp>
      <p:sp>
        <p:nvSpPr>
          <p:cNvPr id="3" name="Footer Placeholder 2">
            <a:extLst>
              <a:ext uri="{FF2B5EF4-FFF2-40B4-BE49-F238E27FC236}">
                <a16:creationId xmlns:a16="http://schemas.microsoft.com/office/drawing/2014/main" id="{930C5DC8-4EF1-4A9B-9869-248C7230BC4A}"/>
              </a:ext>
            </a:extLst>
          </p:cNvPr>
          <p:cNvSpPr>
            <a:spLocks noGrp="1"/>
          </p:cNvSpPr>
          <p:nvPr>
            <p:ph type="ftr" sz="quarter" idx="10"/>
          </p:nvPr>
        </p:nvSpPr>
        <p:spPr>
          <a:xfrm>
            <a:off x="863601" y="6445254"/>
            <a:ext cx="5251450" cy="535433"/>
          </a:xfrm>
        </p:spPr>
        <p:txBody>
          <a:bodyPr/>
          <a:lstStyle/>
          <a:p>
            <a:r>
              <a:rPr lang="en-US" dirty="0"/>
              <a:t>Part 3 – Protecting Aging Investors through Behavioural Insights</a:t>
            </a:r>
          </a:p>
          <a:p>
            <a:endParaRPr lang="en-US" dirty="0"/>
          </a:p>
        </p:txBody>
      </p:sp>
      <p:sp>
        <p:nvSpPr>
          <p:cNvPr id="4" name="Slide Number Placeholder 3">
            <a:extLst>
              <a:ext uri="{FF2B5EF4-FFF2-40B4-BE49-F238E27FC236}">
                <a16:creationId xmlns:a16="http://schemas.microsoft.com/office/drawing/2014/main" id="{605D98D7-CDFB-4D60-8393-775489E440C4}"/>
              </a:ext>
            </a:extLst>
          </p:cNvPr>
          <p:cNvSpPr>
            <a:spLocks noGrp="1"/>
          </p:cNvSpPr>
          <p:nvPr>
            <p:ph type="sldNum" sz="quarter" idx="11"/>
          </p:nvPr>
        </p:nvSpPr>
        <p:spPr/>
        <p:txBody>
          <a:bodyPr/>
          <a:lstStyle/>
          <a:p>
            <a:fld id="{515A1B19-A6DB-6343-AEEA-D4983C5A55B6}" type="slidenum">
              <a:rPr lang="en-US" smtClean="0"/>
              <a:pPr/>
              <a:t>20</a:t>
            </a:fld>
            <a:endParaRPr lang="en-US" dirty="0"/>
          </a:p>
        </p:txBody>
      </p:sp>
      <p:sp>
        <p:nvSpPr>
          <p:cNvPr id="5" name="Content Placeholder 4">
            <a:extLst>
              <a:ext uri="{FF2B5EF4-FFF2-40B4-BE49-F238E27FC236}">
                <a16:creationId xmlns:a16="http://schemas.microsoft.com/office/drawing/2014/main" id="{70BFE3D7-BB2E-462E-8586-EF626100178A}"/>
              </a:ext>
            </a:extLst>
          </p:cNvPr>
          <p:cNvSpPr>
            <a:spLocks noGrp="1"/>
          </p:cNvSpPr>
          <p:nvPr>
            <p:ph sz="quarter" idx="12"/>
          </p:nvPr>
        </p:nvSpPr>
        <p:spPr>
          <a:xfrm>
            <a:off x="858839" y="1702733"/>
            <a:ext cx="7840317" cy="4103545"/>
          </a:xfrm>
        </p:spPr>
        <p:txBody>
          <a:bodyPr/>
          <a:lstStyle/>
          <a:p>
            <a:pPr marL="0" indent="0">
              <a:lnSpc>
                <a:spcPct val="100000"/>
              </a:lnSpc>
              <a:spcAft>
                <a:spcPts val="1200"/>
              </a:spcAft>
              <a:buNone/>
            </a:pPr>
            <a:r>
              <a:rPr lang="en-CA" dirty="0"/>
              <a:t>The rational agent:</a:t>
            </a:r>
          </a:p>
          <a:p>
            <a:pPr marL="342900" indent="-342900">
              <a:spcBef>
                <a:spcPts val="1200"/>
              </a:spcBef>
              <a:buFont typeface="+mj-lt"/>
              <a:buAutoNum type="arabicPeriod"/>
            </a:pPr>
            <a:r>
              <a:rPr lang="en-CA" dirty="0"/>
              <a:t>Has and understands all necessary information.</a:t>
            </a:r>
          </a:p>
          <a:p>
            <a:pPr marL="342900" indent="-342900">
              <a:buFont typeface="+mj-lt"/>
              <a:buAutoNum type="arabicPeriod"/>
            </a:pPr>
            <a:endParaRPr lang="en-CA" dirty="0"/>
          </a:p>
          <a:p>
            <a:pPr marL="342900" indent="-342900">
              <a:buFont typeface="+mj-lt"/>
              <a:buAutoNum type="arabicPeriod"/>
            </a:pPr>
            <a:r>
              <a:rPr lang="en-CA" dirty="0"/>
              <a:t>Knows the probabilities of events.</a:t>
            </a:r>
          </a:p>
          <a:p>
            <a:pPr marL="342900" indent="-342900">
              <a:buFont typeface="+mj-lt"/>
              <a:buAutoNum type="arabicPeriod"/>
            </a:pPr>
            <a:endParaRPr lang="en-CA" dirty="0"/>
          </a:p>
          <a:p>
            <a:pPr marL="342900" indent="-342900">
              <a:buFont typeface="+mj-lt"/>
              <a:buAutoNum type="arabicPeriod"/>
            </a:pPr>
            <a:r>
              <a:rPr lang="en-CA" dirty="0"/>
              <a:t>Determines preferences based on costs and benefits.</a:t>
            </a:r>
          </a:p>
          <a:p>
            <a:pPr marL="342900" indent="-342900">
              <a:buFont typeface="+mj-lt"/>
              <a:buAutoNum type="arabicPeriod"/>
            </a:pPr>
            <a:endParaRPr lang="en-CA" dirty="0"/>
          </a:p>
          <a:p>
            <a:pPr marL="342900" indent="-342900">
              <a:buFont typeface="+mj-lt"/>
              <a:buAutoNum type="arabicPeriod"/>
            </a:pPr>
            <a:r>
              <a:rPr lang="en-CA" dirty="0"/>
              <a:t>Consistently chooses the self-determined best choice of action.</a:t>
            </a:r>
          </a:p>
          <a:p>
            <a:pPr marL="0" lvl="0" indent="0">
              <a:buNone/>
            </a:pPr>
            <a:endParaRPr lang="en-CA" dirty="0"/>
          </a:p>
          <a:p>
            <a:pPr marL="0" lvl="0" indent="0">
              <a:buNone/>
            </a:pPr>
            <a:endParaRPr lang="en-CA" dirty="0"/>
          </a:p>
          <a:p>
            <a:pPr marL="0" indent="0">
              <a:buNone/>
            </a:pPr>
            <a:r>
              <a:rPr lang="en-CA" dirty="0"/>
              <a:t> </a:t>
            </a:r>
          </a:p>
        </p:txBody>
      </p:sp>
    </p:spTree>
    <p:extLst>
      <p:ext uri="{BB962C8B-B14F-4D97-AF65-F5344CB8AC3E}">
        <p14:creationId xmlns:p14="http://schemas.microsoft.com/office/powerpoint/2010/main" val="3205075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70BE-8419-49D8-92F0-7419FA7C8DED}"/>
              </a:ext>
            </a:extLst>
          </p:cNvPr>
          <p:cNvSpPr>
            <a:spLocks noGrp="1"/>
          </p:cNvSpPr>
          <p:nvPr>
            <p:ph type="title"/>
          </p:nvPr>
        </p:nvSpPr>
        <p:spPr/>
        <p:txBody>
          <a:bodyPr/>
          <a:lstStyle/>
          <a:p>
            <a:pPr>
              <a:lnSpc>
                <a:spcPts val="3700"/>
              </a:lnSpc>
            </a:pPr>
            <a:r>
              <a:rPr lang="en-US" b="1" dirty="0"/>
              <a:t>Rationality and the TCP</a:t>
            </a:r>
            <a:endParaRPr lang="en-CA" b="1" i="1" dirty="0">
              <a:solidFill>
                <a:srgbClr val="14A7D9"/>
              </a:solidFill>
            </a:endParaRPr>
          </a:p>
        </p:txBody>
      </p:sp>
      <p:sp>
        <p:nvSpPr>
          <p:cNvPr id="3" name="Footer Placeholder 2">
            <a:extLst>
              <a:ext uri="{FF2B5EF4-FFF2-40B4-BE49-F238E27FC236}">
                <a16:creationId xmlns:a16="http://schemas.microsoft.com/office/drawing/2014/main" id="{930C5DC8-4EF1-4A9B-9869-248C7230BC4A}"/>
              </a:ext>
            </a:extLst>
          </p:cNvPr>
          <p:cNvSpPr>
            <a:spLocks noGrp="1"/>
          </p:cNvSpPr>
          <p:nvPr>
            <p:ph type="ftr" sz="quarter" idx="10"/>
          </p:nvPr>
        </p:nvSpPr>
        <p:spPr>
          <a:xfrm>
            <a:off x="863601" y="6383469"/>
            <a:ext cx="5251450" cy="535433"/>
          </a:xfrm>
        </p:spPr>
        <p:txBody>
          <a:bodyPr/>
          <a:lstStyle/>
          <a:p>
            <a:r>
              <a:rPr lang="en-US" dirty="0"/>
              <a:t>Part 3 – Protecting Aging Investors through Behavioural Insights</a:t>
            </a:r>
          </a:p>
        </p:txBody>
      </p:sp>
      <p:sp>
        <p:nvSpPr>
          <p:cNvPr id="4" name="Slide Number Placeholder 3">
            <a:extLst>
              <a:ext uri="{FF2B5EF4-FFF2-40B4-BE49-F238E27FC236}">
                <a16:creationId xmlns:a16="http://schemas.microsoft.com/office/drawing/2014/main" id="{605D98D7-CDFB-4D60-8393-775489E440C4}"/>
              </a:ext>
            </a:extLst>
          </p:cNvPr>
          <p:cNvSpPr>
            <a:spLocks noGrp="1"/>
          </p:cNvSpPr>
          <p:nvPr>
            <p:ph type="sldNum" sz="quarter" idx="11"/>
          </p:nvPr>
        </p:nvSpPr>
        <p:spPr/>
        <p:txBody>
          <a:bodyPr/>
          <a:lstStyle/>
          <a:p>
            <a:fld id="{515A1B19-A6DB-6343-AEEA-D4983C5A55B6}" type="slidenum">
              <a:rPr lang="en-US" smtClean="0"/>
              <a:pPr/>
              <a:t>21</a:t>
            </a:fld>
            <a:endParaRPr lang="en-US" dirty="0"/>
          </a:p>
        </p:txBody>
      </p:sp>
      <p:sp>
        <p:nvSpPr>
          <p:cNvPr id="5" name="Content Placeholder 4">
            <a:extLst>
              <a:ext uri="{FF2B5EF4-FFF2-40B4-BE49-F238E27FC236}">
                <a16:creationId xmlns:a16="http://schemas.microsoft.com/office/drawing/2014/main" id="{70BFE3D7-BB2E-462E-8586-EF626100178A}"/>
              </a:ext>
            </a:extLst>
          </p:cNvPr>
          <p:cNvSpPr>
            <a:spLocks noGrp="1"/>
          </p:cNvSpPr>
          <p:nvPr>
            <p:ph sz="quarter" idx="12"/>
          </p:nvPr>
        </p:nvSpPr>
        <p:spPr>
          <a:xfrm>
            <a:off x="863602" y="1678266"/>
            <a:ext cx="7740650" cy="4103545"/>
          </a:xfrm>
        </p:spPr>
        <p:txBody>
          <a:bodyPr/>
          <a:lstStyle/>
          <a:p>
            <a:pPr marL="0" indent="0">
              <a:lnSpc>
                <a:spcPct val="100000"/>
              </a:lnSpc>
              <a:spcAft>
                <a:spcPts val="600"/>
              </a:spcAft>
              <a:buNone/>
            </a:pPr>
            <a:r>
              <a:rPr lang="en-CA" dirty="0"/>
              <a:t>Investor with salary of $75,000 and $1,000,000 in assets</a:t>
            </a:r>
          </a:p>
          <a:p>
            <a:pPr marL="0" indent="0">
              <a:lnSpc>
                <a:spcPct val="100000"/>
              </a:lnSpc>
              <a:spcAft>
                <a:spcPts val="600"/>
              </a:spcAft>
              <a:buNone/>
            </a:pPr>
            <a:r>
              <a:rPr lang="en-CA" dirty="0"/>
              <a:t>Risk of vulnerability-based loss: 0.00005%</a:t>
            </a:r>
          </a:p>
          <a:p>
            <a:pPr marL="0" indent="0">
              <a:lnSpc>
                <a:spcPct val="100000"/>
              </a:lnSpc>
              <a:spcAft>
                <a:spcPts val="600"/>
              </a:spcAft>
              <a:buNone/>
            </a:pPr>
            <a:r>
              <a:rPr lang="en-CA" dirty="0"/>
              <a:t>Time to Provide TCP: 10 minutes.</a:t>
            </a:r>
          </a:p>
          <a:p>
            <a:pPr marL="0" lvl="0" indent="0">
              <a:buNone/>
            </a:pPr>
            <a:endParaRPr lang="en-CA" dirty="0"/>
          </a:p>
          <a:p>
            <a:pPr marL="0" lvl="0" indent="0">
              <a:buNone/>
            </a:pPr>
            <a:endParaRPr lang="en-CA" dirty="0"/>
          </a:p>
          <a:p>
            <a:pPr marL="0" indent="0">
              <a:buNone/>
            </a:pPr>
            <a:r>
              <a:rPr lang="en-CA" dirty="0"/>
              <a:t> </a:t>
            </a:r>
          </a:p>
        </p:txBody>
      </p:sp>
      <p:graphicFrame>
        <p:nvGraphicFramePr>
          <p:cNvPr id="6" name="Chart 5">
            <a:extLst>
              <a:ext uri="{FF2B5EF4-FFF2-40B4-BE49-F238E27FC236}">
                <a16:creationId xmlns:a16="http://schemas.microsoft.com/office/drawing/2014/main" id="{382A0D0B-B494-4C92-AE3B-09B59D94C99D}"/>
              </a:ext>
            </a:extLst>
          </p:cNvPr>
          <p:cNvGraphicFramePr/>
          <p:nvPr/>
        </p:nvGraphicFramePr>
        <p:xfrm>
          <a:off x="1681165" y="3153101"/>
          <a:ext cx="6096000" cy="30107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4744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70BE-8419-49D8-92F0-7419FA7C8DED}"/>
              </a:ext>
            </a:extLst>
          </p:cNvPr>
          <p:cNvSpPr>
            <a:spLocks noGrp="1"/>
          </p:cNvSpPr>
          <p:nvPr>
            <p:ph type="title"/>
          </p:nvPr>
        </p:nvSpPr>
        <p:spPr/>
        <p:txBody>
          <a:bodyPr/>
          <a:lstStyle/>
          <a:p>
            <a:pPr>
              <a:lnSpc>
                <a:spcPts val="3700"/>
              </a:lnSpc>
            </a:pPr>
            <a:r>
              <a:rPr lang="en-US" b="1" dirty="0"/>
              <a:t>Rationality and the TCP</a:t>
            </a:r>
            <a:endParaRPr lang="en-CA" b="1" i="1" dirty="0">
              <a:solidFill>
                <a:srgbClr val="14A7D9"/>
              </a:solidFill>
            </a:endParaRPr>
          </a:p>
        </p:txBody>
      </p:sp>
      <p:sp>
        <p:nvSpPr>
          <p:cNvPr id="3" name="Footer Placeholder 2">
            <a:extLst>
              <a:ext uri="{FF2B5EF4-FFF2-40B4-BE49-F238E27FC236}">
                <a16:creationId xmlns:a16="http://schemas.microsoft.com/office/drawing/2014/main" id="{930C5DC8-4EF1-4A9B-9869-248C7230BC4A}"/>
              </a:ext>
            </a:extLst>
          </p:cNvPr>
          <p:cNvSpPr>
            <a:spLocks noGrp="1"/>
          </p:cNvSpPr>
          <p:nvPr>
            <p:ph type="ftr" sz="quarter" idx="10"/>
          </p:nvPr>
        </p:nvSpPr>
        <p:spPr>
          <a:xfrm>
            <a:off x="863601" y="6445254"/>
            <a:ext cx="5251450" cy="535433"/>
          </a:xfrm>
        </p:spPr>
        <p:txBody>
          <a:bodyPr/>
          <a:lstStyle/>
          <a:p>
            <a:r>
              <a:rPr lang="en-US" dirty="0"/>
              <a:t>Part 3 – Protecting Aging Investors through Behavioural Insights</a:t>
            </a:r>
          </a:p>
          <a:p>
            <a:endParaRPr lang="en-US" dirty="0"/>
          </a:p>
        </p:txBody>
      </p:sp>
      <p:sp>
        <p:nvSpPr>
          <p:cNvPr id="4" name="Slide Number Placeholder 3">
            <a:extLst>
              <a:ext uri="{FF2B5EF4-FFF2-40B4-BE49-F238E27FC236}">
                <a16:creationId xmlns:a16="http://schemas.microsoft.com/office/drawing/2014/main" id="{605D98D7-CDFB-4D60-8393-775489E440C4}"/>
              </a:ext>
            </a:extLst>
          </p:cNvPr>
          <p:cNvSpPr>
            <a:spLocks noGrp="1"/>
          </p:cNvSpPr>
          <p:nvPr>
            <p:ph type="sldNum" sz="quarter" idx="11"/>
          </p:nvPr>
        </p:nvSpPr>
        <p:spPr/>
        <p:txBody>
          <a:bodyPr/>
          <a:lstStyle/>
          <a:p>
            <a:fld id="{515A1B19-A6DB-6343-AEEA-D4983C5A55B6}" type="slidenum">
              <a:rPr lang="en-US" smtClean="0"/>
              <a:pPr/>
              <a:t>22</a:t>
            </a:fld>
            <a:endParaRPr lang="en-US" dirty="0"/>
          </a:p>
        </p:txBody>
      </p:sp>
      <p:sp>
        <p:nvSpPr>
          <p:cNvPr id="5" name="Content Placeholder 4">
            <a:extLst>
              <a:ext uri="{FF2B5EF4-FFF2-40B4-BE49-F238E27FC236}">
                <a16:creationId xmlns:a16="http://schemas.microsoft.com/office/drawing/2014/main" id="{70BFE3D7-BB2E-462E-8586-EF626100178A}"/>
              </a:ext>
            </a:extLst>
          </p:cNvPr>
          <p:cNvSpPr>
            <a:spLocks noGrp="1"/>
          </p:cNvSpPr>
          <p:nvPr>
            <p:ph sz="quarter" idx="12"/>
          </p:nvPr>
        </p:nvSpPr>
        <p:spPr>
          <a:xfrm>
            <a:off x="863602" y="1678266"/>
            <a:ext cx="7740650" cy="4103545"/>
          </a:xfrm>
        </p:spPr>
        <p:txBody>
          <a:bodyPr/>
          <a:lstStyle/>
          <a:p>
            <a:pPr marL="0" lvl="0" indent="0">
              <a:buNone/>
            </a:pPr>
            <a:endParaRPr lang="en-CA" dirty="0"/>
          </a:p>
          <a:p>
            <a:pPr marL="0" lvl="0" indent="0">
              <a:buNone/>
            </a:pPr>
            <a:endParaRPr lang="en-CA" dirty="0"/>
          </a:p>
          <a:p>
            <a:pPr marL="0" indent="0">
              <a:buNone/>
            </a:pPr>
            <a:r>
              <a:rPr lang="en-CA" dirty="0"/>
              <a:t> </a:t>
            </a:r>
          </a:p>
        </p:txBody>
      </p:sp>
      <p:pic>
        <p:nvPicPr>
          <p:cNvPr id="20" name="Picture 19">
            <a:extLst>
              <a:ext uri="{FF2B5EF4-FFF2-40B4-BE49-F238E27FC236}">
                <a16:creationId xmlns:a16="http://schemas.microsoft.com/office/drawing/2014/main" id="{C5C23CD2-84AB-4022-87FB-839E737A369E}"/>
              </a:ext>
            </a:extLst>
          </p:cNvPr>
          <p:cNvPicPr>
            <a:picLocks noChangeAspect="1"/>
          </p:cNvPicPr>
          <p:nvPr/>
        </p:nvPicPr>
        <p:blipFill>
          <a:blip r:embed="rId3"/>
          <a:stretch>
            <a:fillRect/>
          </a:stretch>
        </p:blipFill>
        <p:spPr>
          <a:xfrm>
            <a:off x="5207159" y="1702592"/>
            <a:ext cx="2417674" cy="4653762"/>
          </a:xfrm>
          <a:prstGeom prst="rect">
            <a:avLst/>
          </a:prstGeom>
        </p:spPr>
      </p:pic>
      <p:sp>
        <p:nvSpPr>
          <p:cNvPr id="22" name="Rectangle 21">
            <a:extLst>
              <a:ext uri="{FF2B5EF4-FFF2-40B4-BE49-F238E27FC236}">
                <a16:creationId xmlns:a16="http://schemas.microsoft.com/office/drawing/2014/main" id="{240BB69D-D13F-4496-A320-9986BA54B3D5}"/>
              </a:ext>
            </a:extLst>
          </p:cNvPr>
          <p:cNvSpPr/>
          <p:nvPr/>
        </p:nvSpPr>
        <p:spPr>
          <a:xfrm>
            <a:off x="1110797" y="2171673"/>
            <a:ext cx="2695738" cy="369332"/>
          </a:xfrm>
          <a:prstGeom prst="rect">
            <a:avLst/>
          </a:prstGeom>
        </p:spPr>
        <p:txBody>
          <a:bodyPr wrap="none">
            <a:spAutoFit/>
          </a:bodyPr>
          <a:lstStyle/>
          <a:p>
            <a:r>
              <a:rPr lang="en-CA" dirty="0"/>
              <a:t>Bounded Rationality: </a:t>
            </a:r>
          </a:p>
        </p:txBody>
      </p:sp>
      <p:sp>
        <p:nvSpPr>
          <p:cNvPr id="24" name="Rectangle 23">
            <a:extLst>
              <a:ext uri="{FF2B5EF4-FFF2-40B4-BE49-F238E27FC236}">
                <a16:creationId xmlns:a16="http://schemas.microsoft.com/office/drawing/2014/main" id="{5638E1C4-4062-4F81-84A4-47FADB12DFB5}"/>
              </a:ext>
            </a:extLst>
          </p:cNvPr>
          <p:cNvSpPr/>
          <p:nvPr/>
        </p:nvSpPr>
        <p:spPr>
          <a:xfrm>
            <a:off x="1110797" y="4995068"/>
            <a:ext cx="2274533" cy="369332"/>
          </a:xfrm>
          <a:prstGeom prst="rect">
            <a:avLst/>
          </a:prstGeom>
        </p:spPr>
        <p:txBody>
          <a:bodyPr wrap="none">
            <a:spAutoFit/>
          </a:bodyPr>
          <a:lstStyle/>
          <a:p>
            <a:r>
              <a:rPr lang="en-CA" dirty="0"/>
              <a:t>Cognitive Biases: </a:t>
            </a:r>
          </a:p>
        </p:txBody>
      </p:sp>
      <p:sp>
        <p:nvSpPr>
          <p:cNvPr id="26" name="Rectangle 25">
            <a:extLst>
              <a:ext uri="{FF2B5EF4-FFF2-40B4-BE49-F238E27FC236}">
                <a16:creationId xmlns:a16="http://schemas.microsoft.com/office/drawing/2014/main" id="{31AEA8E9-444D-4433-B35F-C48FD65D53E9}"/>
              </a:ext>
            </a:extLst>
          </p:cNvPr>
          <p:cNvSpPr/>
          <p:nvPr/>
        </p:nvSpPr>
        <p:spPr>
          <a:xfrm>
            <a:off x="1110797" y="3583370"/>
            <a:ext cx="3461204" cy="369332"/>
          </a:xfrm>
          <a:prstGeom prst="rect">
            <a:avLst/>
          </a:prstGeom>
        </p:spPr>
        <p:txBody>
          <a:bodyPr wrap="none">
            <a:spAutoFit/>
          </a:bodyPr>
          <a:lstStyle/>
          <a:p>
            <a:r>
              <a:rPr lang="en-CA" dirty="0"/>
              <a:t>Decision Making Heuristics: </a:t>
            </a:r>
          </a:p>
        </p:txBody>
      </p:sp>
    </p:spTree>
    <p:extLst>
      <p:ext uri="{BB962C8B-B14F-4D97-AF65-F5344CB8AC3E}">
        <p14:creationId xmlns:p14="http://schemas.microsoft.com/office/powerpoint/2010/main" val="1198671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70BE-8419-49D8-92F0-7419FA7C8DED}"/>
              </a:ext>
            </a:extLst>
          </p:cNvPr>
          <p:cNvSpPr>
            <a:spLocks noGrp="1"/>
          </p:cNvSpPr>
          <p:nvPr>
            <p:ph type="title"/>
          </p:nvPr>
        </p:nvSpPr>
        <p:spPr/>
        <p:txBody>
          <a:bodyPr/>
          <a:lstStyle/>
          <a:p>
            <a:pPr>
              <a:lnSpc>
                <a:spcPts val="3700"/>
              </a:lnSpc>
            </a:pPr>
            <a:r>
              <a:rPr lang="en-US" b="1" dirty="0"/>
              <a:t>Bias vs Error</a:t>
            </a:r>
          </a:p>
        </p:txBody>
      </p:sp>
      <p:sp>
        <p:nvSpPr>
          <p:cNvPr id="3" name="Footer Placeholder 2">
            <a:extLst>
              <a:ext uri="{FF2B5EF4-FFF2-40B4-BE49-F238E27FC236}">
                <a16:creationId xmlns:a16="http://schemas.microsoft.com/office/drawing/2014/main" id="{930C5DC8-4EF1-4A9B-9869-248C7230BC4A}"/>
              </a:ext>
            </a:extLst>
          </p:cNvPr>
          <p:cNvSpPr>
            <a:spLocks noGrp="1"/>
          </p:cNvSpPr>
          <p:nvPr>
            <p:ph type="ftr" sz="quarter" idx="10"/>
          </p:nvPr>
        </p:nvSpPr>
        <p:spPr>
          <a:xfrm>
            <a:off x="863601" y="6445254"/>
            <a:ext cx="5251450" cy="535433"/>
          </a:xfrm>
        </p:spPr>
        <p:txBody>
          <a:bodyPr/>
          <a:lstStyle/>
          <a:p>
            <a:r>
              <a:rPr lang="en-US" dirty="0"/>
              <a:t>Part 3 – Protecting Aging Investors through Behavioural Insights</a:t>
            </a:r>
          </a:p>
          <a:p>
            <a:endParaRPr lang="en-US" dirty="0"/>
          </a:p>
        </p:txBody>
      </p:sp>
      <p:sp>
        <p:nvSpPr>
          <p:cNvPr id="4" name="Slide Number Placeholder 3">
            <a:extLst>
              <a:ext uri="{FF2B5EF4-FFF2-40B4-BE49-F238E27FC236}">
                <a16:creationId xmlns:a16="http://schemas.microsoft.com/office/drawing/2014/main" id="{605D98D7-CDFB-4D60-8393-775489E440C4}"/>
              </a:ext>
            </a:extLst>
          </p:cNvPr>
          <p:cNvSpPr>
            <a:spLocks noGrp="1"/>
          </p:cNvSpPr>
          <p:nvPr>
            <p:ph type="sldNum" sz="quarter" idx="11"/>
          </p:nvPr>
        </p:nvSpPr>
        <p:spPr/>
        <p:txBody>
          <a:bodyPr/>
          <a:lstStyle/>
          <a:p>
            <a:fld id="{515A1B19-A6DB-6343-AEEA-D4983C5A55B6}" type="slidenum">
              <a:rPr lang="en-US" smtClean="0"/>
              <a:pPr/>
              <a:t>23</a:t>
            </a:fld>
            <a:endParaRPr lang="en-US" dirty="0"/>
          </a:p>
        </p:txBody>
      </p:sp>
      <p:pic>
        <p:nvPicPr>
          <p:cNvPr id="33" name="Picture 32">
            <a:extLst>
              <a:ext uri="{FF2B5EF4-FFF2-40B4-BE49-F238E27FC236}">
                <a16:creationId xmlns:a16="http://schemas.microsoft.com/office/drawing/2014/main" id="{D2258909-3015-48C9-9BEE-A565152DC709}"/>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368158" y="2034082"/>
            <a:ext cx="2207315" cy="2067339"/>
          </a:xfrm>
          <a:prstGeom prst="rect">
            <a:avLst/>
          </a:prstGeom>
        </p:spPr>
      </p:pic>
      <p:pic>
        <p:nvPicPr>
          <p:cNvPr id="34" name="Picture 33">
            <a:extLst>
              <a:ext uri="{FF2B5EF4-FFF2-40B4-BE49-F238E27FC236}">
                <a16:creationId xmlns:a16="http://schemas.microsoft.com/office/drawing/2014/main" id="{89CB3C36-B3F4-433C-A0E3-CD802262EC33}"/>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4865642" y="2034083"/>
            <a:ext cx="2207315" cy="2067339"/>
          </a:xfrm>
          <a:prstGeom prst="rect">
            <a:avLst/>
          </a:prstGeom>
        </p:spPr>
      </p:pic>
      <p:pic>
        <p:nvPicPr>
          <p:cNvPr id="35" name="Graphic 34" descr="Close">
            <a:extLst>
              <a:ext uri="{FF2B5EF4-FFF2-40B4-BE49-F238E27FC236}">
                <a16:creationId xmlns:a16="http://schemas.microsoft.com/office/drawing/2014/main" id="{E3F793AD-68CA-4B8E-AD87-AAC8C5D818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625041" y="2566771"/>
            <a:ext cx="182301" cy="182301"/>
          </a:xfrm>
          <a:prstGeom prst="rect">
            <a:avLst/>
          </a:prstGeom>
        </p:spPr>
      </p:pic>
      <p:pic>
        <p:nvPicPr>
          <p:cNvPr id="36" name="Graphic 35" descr="Close">
            <a:extLst>
              <a:ext uri="{FF2B5EF4-FFF2-40B4-BE49-F238E27FC236}">
                <a16:creationId xmlns:a16="http://schemas.microsoft.com/office/drawing/2014/main" id="{4173C2B1-0AAD-4DF4-8F01-FBFA2479E4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983181" y="2976600"/>
            <a:ext cx="182301" cy="182301"/>
          </a:xfrm>
          <a:prstGeom prst="rect">
            <a:avLst/>
          </a:prstGeom>
        </p:spPr>
      </p:pic>
      <p:pic>
        <p:nvPicPr>
          <p:cNvPr id="37" name="Graphic 36" descr="Close">
            <a:extLst>
              <a:ext uri="{FF2B5EF4-FFF2-40B4-BE49-F238E27FC236}">
                <a16:creationId xmlns:a16="http://schemas.microsoft.com/office/drawing/2014/main" id="{FECC7448-6A3B-491C-96B2-5BC4D6070C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906856" y="2203170"/>
            <a:ext cx="182301" cy="182301"/>
          </a:xfrm>
          <a:prstGeom prst="rect">
            <a:avLst/>
          </a:prstGeom>
        </p:spPr>
      </p:pic>
      <p:pic>
        <p:nvPicPr>
          <p:cNvPr id="38" name="Graphic 37" descr="Close">
            <a:extLst>
              <a:ext uri="{FF2B5EF4-FFF2-40B4-BE49-F238E27FC236}">
                <a16:creationId xmlns:a16="http://schemas.microsoft.com/office/drawing/2014/main" id="{B0A722C8-42EF-4C74-A551-714FB4042E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965250" y="3085185"/>
            <a:ext cx="182301" cy="182301"/>
          </a:xfrm>
          <a:prstGeom prst="rect">
            <a:avLst/>
          </a:prstGeom>
        </p:spPr>
      </p:pic>
      <p:pic>
        <p:nvPicPr>
          <p:cNvPr id="39" name="Graphic 38" descr="Close">
            <a:extLst>
              <a:ext uri="{FF2B5EF4-FFF2-40B4-BE49-F238E27FC236}">
                <a16:creationId xmlns:a16="http://schemas.microsoft.com/office/drawing/2014/main" id="{23A696EB-1C47-4A76-934A-8452428B3B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380664" y="3805275"/>
            <a:ext cx="182301" cy="182301"/>
          </a:xfrm>
          <a:prstGeom prst="rect">
            <a:avLst/>
          </a:prstGeom>
        </p:spPr>
      </p:pic>
      <p:pic>
        <p:nvPicPr>
          <p:cNvPr id="40" name="Graphic 39" descr="Close">
            <a:extLst>
              <a:ext uri="{FF2B5EF4-FFF2-40B4-BE49-F238E27FC236}">
                <a16:creationId xmlns:a16="http://schemas.microsoft.com/office/drawing/2014/main" id="{934293FA-D2F0-44D7-8508-C2B8B05E48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16191" y="2241655"/>
            <a:ext cx="182301" cy="182301"/>
          </a:xfrm>
          <a:prstGeom prst="rect">
            <a:avLst/>
          </a:prstGeom>
        </p:spPr>
      </p:pic>
      <p:pic>
        <p:nvPicPr>
          <p:cNvPr id="41" name="Graphic 40" descr="Close">
            <a:extLst>
              <a:ext uri="{FF2B5EF4-FFF2-40B4-BE49-F238E27FC236}">
                <a16:creationId xmlns:a16="http://schemas.microsoft.com/office/drawing/2014/main" id="{0FF14C58-6472-44B1-AB8D-FDCAF454F3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434916" y="3405937"/>
            <a:ext cx="182301" cy="182301"/>
          </a:xfrm>
          <a:prstGeom prst="rect">
            <a:avLst/>
          </a:prstGeom>
        </p:spPr>
      </p:pic>
      <p:pic>
        <p:nvPicPr>
          <p:cNvPr id="42" name="Graphic 41" descr="Close">
            <a:extLst>
              <a:ext uri="{FF2B5EF4-FFF2-40B4-BE49-F238E27FC236}">
                <a16:creationId xmlns:a16="http://schemas.microsoft.com/office/drawing/2014/main" id="{EA7769EE-F978-44DD-805C-8AD37A19AC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343765" y="3622974"/>
            <a:ext cx="182301" cy="182301"/>
          </a:xfrm>
          <a:prstGeom prst="rect">
            <a:avLst/>
          </a:prstGeom>
        </p:spPr>
      </p:pic>
      <p:pic>
        <p:nvPicPr>
          <p:cNvPr id="43" name="Graphic 42" descr="Close">
            <a:extLst>
              <a:ext uri="{FF2B5EF4-FFF2-40B4-BE49-F238E27FC236}">
                <a16:creationId xmlns:a16="http://schemas.microsoft.com/office/drawing/2014/main" id="{8A87AFBC-16C5-4F43-94C9-4908F45549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617217" y="3500794"/>
            <a:ext cx="182301" cy="182301"/>
          </a:xfrm>
          <a:prstGeom prst="rect">
            <a:avLst/>
          </a:prstGeom>
        </p:spPr>
      </p:pic>
      <p:pic>
        <p:nvPicPr>
          <p:cNvPr id="44" name="Graphic 43" descr="Close">
            <a:extLst>
              <a:ext uri="{FF2B5EF4-FFF2-40B4-BE49-F238E27FC236}">
                <a16:creationId xmlns:a16="http://schemas.microsoft.com/office/drawing/2014/main" id="{D2E01AAF-FE60-4541-A985-E7A9465506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526066" y="3729749"/>
            <a:ext cx="182301" cy="182301"/>
          </a:xfrm>
          <a:prstGeom prst="rect">
            <a:avLst/>
          </a:prstGeom>
        </p:spPr>
      </p:pic>
      <p:pic>
        <p:nvPicPr>
          <p:cNvPr id="45" name="Graphic 44" descr="Close">
            <a:extLst>
              <a:ext uri="{FF2B5EF4-FFF2-40B4-BE49-F238E27FC236}">
                <a16:creationId xmlns:a16="http://schemas.microsoft.com/office/drawing/2014/main" id="{E9425B57-34EF-4BBC-A854-4760BB723B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252614" y="3440673"/>
            <a:ext cx="182301" cy="182301"/>
          </a:xfrm>
          <a:prstGeom prst="rect">
            <a:avLst/>
          </a:prstGeom>
        </p:spPr>
      </p:pic>
      <p:pic>
        <p:nvPicPr>
          <p:cNvPr id="46" name="Graphic 45" descr="Close">
            <a:extLst>
              <a:ext uri="{FF2B5EF4-FFF2-40B4-BE49-F238E27FC236}">
                <a16:creationId xmlns:a16="http://schemas.microsoft.com/office/drawing/2014/main" id="{57266A9B-CEA7-4ACE-8220-071666CA62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737250" y="3709957"/>
            <a:ext cx="182301" cy="182301"/>
          </a:xfrm>
          <a:prstGeom prst="rect">
            <a:avLst/>
          </a:prstGeom>
        </p:spPr>
      </p:pic>
      <p:sp>
        <p:nvSpPr>
          <p:cNvPr id="47" name="Text Placeholder 1">
            <a:extLst>
              <a:ext uri="{FF2B5EF4-FFF2-40B4-BE49-F238E27FC236}">
                <a16:creationId xmlns:a16="http://schemas.microsoft.com/office/drawing/2014/main" id="{0A3BE97B-8897-41C1-9EEF-EE743390A2C8}"/>
              </a:ext>
            </a:extLst>
          </p:cNvPr>
          <p:cNvSpPr txBox="1">
            <a:spLocks/>
          </p:cNvSpPr>
          <p:nvPr/>
        </p:nvSpPr>
        <p:spPr>
          <a:xfrm>
            <a:off x="477055" y="4308994"/>
            <a:ext cx="7661438" cy="623331"/>
          </a:xfrm>
          <a:prstGeom prst="rect">
            <a:avLst/>
          </a:prstGeom>
        </p:spPr>
        <p:txBody>
          <a:bodyPr vert="horz" lIns="0" tIns="0" rIns="0" bIns="0" rtlCol="0" anchor="ctr" anchorCtr="0">
            <a:noAutofit/>
          </a:bodyPr>
          <a:lstStyle>
            <a:lvl1pPr marL="0" marR="0" indent="0" algn="l" defTabSz="914377" rtl="0" eaLnBrk="1" fontAlgn="auto" latinLnBrk="0" hangingPunct="1">
              <a:lnSpc>
                <a:spcPts val="2100"/>
              </a:lnSpc>
              <a:spcBef>
                <a:spcPct val="0"/>
              </a:spcBef>
              <a:spcAft>
                <a:spcPts val="0"/>
              </a:spcAft>
              <a:buClrTx/>
              <a:buSzTx/>
              <a:buFontTx/>
              <a:buNone/>
              <a:tabLst/>
              <a:defRPr kumimoji="0" lang="en-US" sz="1900" b="1" i="0" u="none" strike="noStrike" kern="1200" cap="all" spc="31" normalizeH="0" baseline="0" noProof="0">
                <a:ln>
                  <a:noFill/>
                </a:ln>
                <a:solidFill>
                  <a:srgbClr val="0C2344"/>
                </a:solidFill>
                <a:effectLst/>
                <a:uLnTx/>
                <a:uFillTx/>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WhitneyHTF-Bold"/>
                <a:ea typeface="+mn-ea"/>
                <a:cs typeface="WhitneyHTF-Bold"/>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WhitneyHTF-Bold"/>
                <a:ea typeface="+mn-ea"/>
                <a:cs typeface="WhitneyHTF-Bold"/>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WhitneyHTF-Bold"/>
                <a:ea typeface="+mn-ea"/>
                <a:cs typeface="WhitneyHTF-Bold"/>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WhitneyHTF-Bold"/>
                <a:ea typeface="+mn-ea"/>
                <a:cs typeface="WhitneyHTF-Bold"/>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CA" dirty="0"/>
              <a:t>Error: Random                          BIAS: Predictable</a:t>
            </a:r>
          </a:p>
          <a:p>
            <a:endParaRPr lang="en-CA" dirty="0"/>
          </a:p>
        </p:txBody>
      </p:sp>
    </p:spTree>
    <p:extLst>
      <p:ext uri="{BB962C8B-B14F-4D97-AF65-F5344CB8AC3E}">
        <p14:creationId xmlns:p14="http://schemas.microsoft.com/office/powerpoint/2010/main" val="783786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70BE-8419-49D8-92F0-7419FA7C8DED}"/>
              </a:ext>
            </a:extLst>
          </p:cNvPr>
          <p:cNvSpPr>
            <a:spLocks noGrp="1"/>
          </p:cNvSpPr>
          <p:nvPr>
            <p:ph type="title"/>
          </p:nvPr>
        </p:nvSpPr>
        <p:spPr/>
        <p:txBody>
          <a:bodyPr/>
          <a:lstStyle/>
          <a:p>
            <a:pPr>
              <a:lnSpc>
                <a:spcPts val="3700"/>
              </a:lnSpc>
            </a:pPr>
            <a:r>
              <a:rPr lang="en-US" b="1" dirty="0"/>
              <a:t>Project Goals</a:t>
            </a:r>
            <a:endParaRPr lang="en-CA" b="1" i="1" dirty="0">
              <a:solidFill>
                <a:srgbClr val="14A7D9"/>
              </a:solidFill>
            </a:endParaRPr>
          </a:p>
        </p:txBody>
      </p:sp>
      <p:sp>
        <p:nvSpPr>
          <p:cNvPr id="3" name="Footer Placeholder 2">
            <a:extLst>
              <a:ext uri="{FF2B5EF4-FFF2-40B4-BE49-F238E27FC236}">
                <a16:creationId xmlns:a16="http://schemas.microsoft.com/office/drawing/2014/main" id="{930C5DC8-4EF1-4A9B-9869-248C7230BC4A}"/>
              </a:ext>
            </a:extLst>
          </p:cNvPr>
          <p:cNvSpPr>
            <a:spLocks noGrp="1"/>
          </p:cNvSpPr>
          <p:nvPr>
            <p:ph type="ftr" sz="quarter" idx="10"/>
          </p:nvPr>
        </p:nvSpPr>
        <p:spPr>
          <a:xfrm>
            <a:off x="863601" y="6445254"/>
            <a:ext cx="5251450" cy="535433"/>
          </a:xfrm>
        </p:spPr>
        <p:txBody>
          <a:bodyPr/>
          <a:lstStyle/>
          <a:p>
            <a:r>
              <a:rPr lang="en-US" dirty="0"/>
              <a:t>Part 3 – Protecting Aging Investors through Behavioural Insights</a:t>
            </a:r>
          </a:p>
          <a:p>
            <a:endParaRPr lang="en-US" dirty="0"/>
          </a:p>
        </p:txBody>
      </p:sp>
      <p:sp>
        <p:nvSpPr>
          <p:cNvPr id="4" name="Slide Number Placeholder 3">
            <a:extLst>
              <a:ext uri="{FF2B5EF4-FFF2-40B4-BE49-F238E27FC236}">
                <a16:creationId xmlns:a16="http://schemas.microsoft.com/office/drawing/2014/main" id="{605D98D7-CDFB-4D60-8393-775489E440C4}"/>
              </a:ext>
            </a:extLst>
          </p:cNvPr>
          <p:cNvSpPr>
            <a:spLocks noGrp="1"/>
          </p:cNvSpPr>
          <p:nvPr>
            <p:ph type="sldNum" sz="quarter" idx="11"/>
          </p:nvPr>
        </p:nvSpPr>
        <p:spPr/>
        <p:txBody>
          <a:bodyPr/>
          <a:lstStyle/>
          <a:p>
            <a:fld id="{515A1B19-A6DB-6343-AEEA-D4983C5A55B6}" type="slidenum">
              <a:rPr lang="en-US" smtClean="0"/>
              <a:pPr/>
              <a:t>24</a:t>
            </a:fld>
            <a:endParaRPr lang="en-US" dirty="0"/>
          </a:p>
        </p:txBody>
      </p:sp>
      <p:sp>
        <p:nvSpPr>
          <p:cNvPr id="5" name="Content Placeholder 4">
            <a:extLst>
              <a:ext uri="{FF2B5EF4-FFF2-40B4-BE49-F238E27FC236}">
                <a16:creationId xmlns:a16="http://schemas.microsoft.com/office/drawing/2014/main" id="{70BFE3D7-BB2E-462E-8586-EF626100178A}"/>
              </a:ext>
            </a:extLst>
          </p:cNvPr>
          <p:cNvSpPr>
            <a:spLocks noGrp="1"/>
          </p:cNvSpPr>
          <p:nvPr>
            <p:ph sz="quarter" idx="12"/>
          </p:nvPr>
        </p:nvSpPr>
        <p:spPr>
          <a:xfrm>
            <a:off x="858840" y="1702733"/>
            <a:ext cx="7740650" cy="4103545"/>
          </a:xfrm>
        </p:spPr>
        <p:txBody>
          <a:bodyPr/>
          <a:lstStyle/>
          <a:p>
            <a:pPr marL="0" lvl="0" indent="0">
              <a:buNone/>
            </a:pPr>
            <a:r>
              <a:rPr lang="en-CA" dirty="0"/>
              <a:t>The OSC believes that appointing a TCP could help protect older investors from financial exploitation and the negative effects of diminished mental capacity.</a:t>
            </a:r>
          </a:p>
          <a:p>
            <a:pPr marL="0" lvl="0" indent="0">
              <a:buNone/>
            </a:pPr>
            <a:endParaRPr lang="en-CA" dirty="0"/>
          </a:p>
          <a:p>
            <a:pPr marL="0" indent="0">
              <a:buNone/>
            </a:pPr>
            <a:r>
              <a:rPr lang="en-CA" dirty="0"/>
              <a:t>The measures of success for this project were: </a:t>
            </a:r>
          </a:p>
          <a:p>
            <a:r>
              <a:rPr lang="en-CA" dirty="0"/>
              <a:t>Increase uptake rate</a:t>
            </a:r>
          </a:p>
          <a:p>
            <a:r>
              <a:rPr lang="en-CA" dirty="0"/>
              <a:t>Increase objective comprehension of the TCP role</a:t>
            </a:r>
          </a:p>
          <a:p>
            <a:r>
              <a:rPr lang="en-CA" dirty="0"/>
              <a:t>Increase willingness to appoint a TCP</a:t>
            </a:r>
          </a:p>
          <a:p>
            <a:r>
              <a:rPr lang="en-CA" dirty="0"/>
              <a:t>Increase perceived value</a:t>
            </a:r>
          </a:p>
          <a:p>
            <a:r>
              <a:rPr lang="en-CA" dirty="0"/>
              <a:t>Reduce cognitive biases</a:t>
            </a:r>
          </a:p>
          <a:p>
            <a:pPr marL="0" lvl="0" indent="0">
              <a:buNone/>
            </a:pPr>
            <a:endParaRPr lang="en-CA" dirty="0"/>
          </a:p>
          <a:p>
            <a:pPr marL="0" lvl="0" indent="0">
              <a:buNone/>
            </a:pPr>
            <a:endParaRPr lang="en-CA" dirty="0"/>
          </a:p>
          <a:p>
            <a:pPr marL="0" indent="0">
              <a:buNone/>
            </a:pPr>
            <a:r>
              <a:rPr lang="en-CA" dirty="0"/>
              <a:t> </a:t>
            </a:r>
          </a:p>
        </p:txBody>
      </p:sp>
    </p:spTree>
    <p:extLst>
      <p:ext uri="{BB962C8B-B14F-4D97-AF65-F5344CB8AC3E}">
        <p14:creationId xmlns:p14="http://schemas.microsoft.com/office/powerpoint/2010/main" val="2138630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70BE-8419-49D8-92F0-7419FA7C8DED}"/>
              </a:ext>
            </a:extLst>
          </p:cNvPr>
          <p:cNvSpPr>
            <a:spLocks noGrp="1"/>
          </p:cNvSpPr>
          <p:nvPr>
            <p:ph type="title"/>
          </p:nvPr>
        </p:nvSpPr>
        <p:spPr/>
        <p:txBody>
          <a:bodyPr/>
          <a:lstStyle/>
          <a:p>
            <a:pPr>
              <a:lnSpc>
                <a:spcPts val="3700"/>
              </a:lnSpc>
            </a:pPr>
            <a:r>
              <a:rPr lang="en-US" b="1" dirty="0"/>
              <a:t>TCP Decision Map</a:t>
            </a:r>
            <a:endParaRPr lang="en-CA" b="1" i="1" dirty="0">
              <a:solidFill>
                <a:srgbClr val="14A7D9"/>
              </a:solidFill>
            </a:endParaRPr>
          </a:p>
        </p:txBody>
      </p:sp>
      <p:sp>
        <p:nvSpPr>
          <p:cNvPr id="3" name="Footer Placeholder 2">
            <a:extLst>
              <a:ext uri="{FF2B5EF4-FFF2-40B4-BE49-F238E27FC236}">
                <a16:creationId xmlns:a16="http://schemas.microsoft.com/office/drawing/2014/main" id="{930C5DC8-4EF1-4A9B-9869-248C7230BC4A}"/>
              </a:ext>
            </a:extLst>
          </p:cNvPr>
          <p:cNvSpPr>
            <a:spLocks noGrp="1"/>
          </p:cNvSpPr>
          <p:nvPr>
            <p:ph type="ftr" sz="quarter" idx="10"/>
          </p:nvPr>
        </p:nvSpPr>
        <p:spPr>
          <a:xfrm>
            <a:off x="863601" y="6445254"/>
            <a:ext cx="5251450" cy="535433"/>
          </a:xfrm>
        </p:spPr>
        <p:txBody>
          <a:bodyPr/>
          <a:lstStyle/>
          <a:p>
            <a:r>
              <a:rPr lang="en-US" dirty="0"/>
              <a:t>Part 3 – Protecting Aging Investors through Behavioural Insights</a:t>
            </a:r>
          </a:p>
          <a:p>
            <a:endParaRPr lang="en-US" dirty="0"/>
          </a:p>
        </p:txBody>
      </p:sp>
      <p:sp>
        <p:nvSpPr>
          <p:cNvPr id="4" name="Slide Number Placeholder 3">
            <a:extLst>
              <a:ext uri="{FF2B5EF4-FFF2-40B4-BE49-F238E27FC236}">
                <a16:creationId xmlns:a16="http://schemas.microsoft.com/office/drawing/2014/main" id="{605D98D7-CDFB-4D60-8393-775489E440C4}"/>
              </a:ext>
            </a:extLst>
          </p:cNvPr>
          <p:cNvSpPr>
            <a:spLocks noGrp="1"/>
          </p:cNvSpPr>
          <p:nvPr>
            <p:ph type="sldNum" sz="quarter" idx="11"/>
          </p:nvPr>
        </p:nvSpPr>
        <p:spPr/>
        <p:txBody>
          <a:bodyPr/>
          <a:lstStyle/>
          <a:p>
            <a:fld id="{515A1B19-A6DB-6343-AEEA-D4983C5A55B6}" type="slidenum">
              <a:rPr lang="en-US" smtClean="0"/>
              <a:pPr/>
              <a:t>25</a:t>
            </a:fld>
            <a:endParaRPr lang="en-US" dirty="0"/>
          </a:p>
        </p:txBody>
      </p:sp>
      <p:sp>
        <p:nvSpPr>
          <p:cNvPr id="8" name="Slide Number Placeholder 3">
            <a:extLst>
              <a:ext uri="{FF2B5EF4-FFF2-40B4-BE49-F238E27FC236}">
                <a16:creationId xmlns:a16="http://schemas.microsoft.com/office/drawing/2014/main" id="{4622CF8E-AC7F-47CA-B4F1-4F37E13FABDF}"/>
              </a:ext>
            </a:extLst>
          </p:cNvPr>
          <p:cNvSpPr txBox="1">
            <a:spLocks noChangeArrowheads="1"/>
          </p:cNvSpPr>
          <p:nvPr/>
        </p:nvSpPr>
        <p:spPr bwMode="auto">
          <a:xfrm>
            <a:off x="7374706" y="6881270"/>
            <a:ext cx="21336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B215063E-1BA2-4C39-84B7-926722FA404F}" type="slidenum">
              <a:rPr lang="en-CA" altLang="en-US" sz="1000">
                <a:solidFill>
                  <a:schemeClr val="bg1"/>
                </a:solidFill>
              </a:rPr>
              <a:pPr algn="r"/>
              <a:t>25</a:t>
            </a:fld>
            <a:endParaRPr lang="en-CA" altLang="en-US" sz="1000" dirty="0">
              <a:solidFill>
                <a:schemeClr val="bg1"/>
              </a:solidFill>
            </a:endParaRPr>
          </a:p>
        </p:txBody>
      </p:sp>
      <p:grpSp>
        <p:nvGrpSpPr>
          <p:cNvPr id="9" name="Group 8">
            <a:extLst>
              <a:ext uri="{FF2B5EF4-FFF2-40B4-BE49-F238E27FC236}">
                <a16:creationId xmlns:a16="http://schemas.microsoft.com/office/drawing/2014/main" id="{242BC72A-DE37-46CE-8DC1-BB99DE48FD10}"/>
              </a:ext>
            </a:extLst>
          </p:cNvPr>
          <p:cNvGrpSpPr/>
          <p:nvPr/>
        </p:nvGrpSpPr>
        <p:grpSpPr>
          <a:xfrm>
            <a:off x="2738212" y="2462308"/>
            <a:ext cx="3397672" cy="292388"/>
            <a:chOff x="2002337" y="1489623"/>
            <a:chExt cx="3397672" cy="292388"/>
          </a:xfrm>
        </p:grpSpPr>
        <p:sp>
          <p:nvSpPr>
            <p:cNvPr id="10" name="Rectangle 9">
              <a:extLst>
                <a:ext uri="{FF2B5EF4-FFF2-40B4-BE49-F238E27FC236}">
                  <a16:creationId xmlns:a16="http://schemas.microsoft.com/office/drawing/2014/main" id="{033EEF93-9112-494E-8CB9-1C2677CD6879}"/>
                </a:ext>
              </a:extLst>
            </p:cNvPr>
            <p:cNvSpPr/>
            <p:nvPr/>
          </p:nvSpPr>
          <p:spPr>
            <a:xfrm>
              <a:off x="2002337" y="1489623"/>
              <a:ext cx="247184" cy="292388"/>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Apercu Pro" panose="02000506040000020004" pitchFamily="2" charset="77"/>
                  <a:ea typeface="+mn-ea"/>
                  <a:cs typeface="+mn-cs"/>
                </a:rPr>
                <a:t>1</a:t>
              </a:r>
            </a:p>
          </p:txBody>
        </p:sp>
        <p:sp>
          <p:nvSpPr>
            <p:cNvPr id="11" name="Rectangle 10">
              <a:extLst>
                <a:ext uri="{FF2B5EF4-FFF2-40B4-BE49-F238E27FC236}">
                  <a16:creationId xmlns:a16="http://schemas.microsoft.com/office/drawing/2014/main" id="{02C89693-0A0D-41B2-9232-62B26867D924}"/>
                </a:ext>
              </a:extLst>
            </p:cNvPr>
            <p:cNvSpPr/>
            <p:nvPr/>
          </p:nvSpPr>
          <p:spPr>
            <a:xfrm>
              <a:off x="3536170" y="1489623"/>
              <a:ext cx="279244" cy="292388"/>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Apercu Pro" panose="02000506040000020004" pitchFamily="2" charset="77"/>
                  <a:ea typeface="+mn-ea"/>
                  <a:cs typeface="+mn-cs"/>
                </a:rPr>
                <a:t>2</a:t>
              </a:r>
            </a:p>
          </p:txBody>
        </p:sp>
        <p:sp>
          <p:nvSpPr>
            <p:cNvPr id="12" name="Rectangle 11">
              <a:extLst>
                <a:ext uri="{FF2B5EF4-FFF2-40B4-BE49-F238E27FC236}">
                  <a16:creationId xmlns:a16="http://schemas.microsoft.com/office/drawing/2014/main" id="{B301026F-2402-401B-9265-38A196143C45}"/>
                </a:ext>
              </a:extLst>
            </p:cNvPr>
            <p:cNvSpPr/>
            <p:nvPr/>
          </p:nvSpPr>
          <p:spPr>
            <a:xfrm>
              <a:off x="5119163" y="1489623"/>
              <a:ext cx="280846" cy="292388"/>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Apercu Pro" panose="02000506040000020004" pitchFamily="2" charset="77"/>
                  <a:ea typeface="+mn-ea"/>
                  <a:cs typeface="+mn-cs"/>
                </a:rPr>
                <a:t>3</a:t>
              </a:r>
            </a:p>
          </p:txBody>
        </p:sp>
      </p:grpSp>
      <p:sp>
        <p:nvSpPr>
          <p:cNvPr id="13" name="Rectangle 12">
            <a:extLst>
              <a:ext uri="{FF2B5EF4-FFF2-40B4-BE49-F238E27FC236}">
                <a16:creationId xmlns:a16="http://schemas.microsoft.com/office/drawing/2014/main" id="{F79B86D6-7FEB-46DC-A7C5-C346E4197414}"/>
              </a:ext>
            </a:extLst>
          </p:cNvPr>
          <p:cNvSpPr/>
          <p:nvPr/>
        </p:nvSpPr>
        <p:spPr>
          <a:xfrm>
            <a:off x="2128785" y="2894887"/>
            <a:ext cx="1458541" cy="276999"/>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percu Pro" panose="02000506040000020004" pitchFamily="2" charset="77"/>
                <a:ea typeface="+mn-ea"/>
                <a:cs typeface="+mn-cs"/>
              </a:rPr>
              <a:t>COMPREHENSION</a:t>
            </a:r>
          </a:p>
        </p:txBody>
      </p:sp>
      <p:sp>
        <p:nvSpPr>
          <p:cNvPr id="14" name="Rectangle 13">
            <a:extLst>
              <a:ext uri="{FF2B5EF4-FFF2-40B4-BE49-F238E27FC236}">
                <a16:creationId xmlns:a16="http://schemas.microsoft.com/office/drawing/2014/main" id="{C54C0911-4C26-4833-8A2E-809054B909BC}"/>
              </a:ext>
            </a:extLst>
          </p:cNvPr>
          <p:cNvSpPr/>
          <p:nvPr/>
        </p:nvSpPr>
        <p:spPr>
          <a:xfrm>
            <a:off x="635001" y="1869714"/>
            <a:ext cx="1964262" cy="29151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Apercu Pro" panose="02000506040000020004" pitchFamily="2" charset="77"/>
                <a:ea typeface="+mn-ea"/>
                <a:cs typeface="+mn-cs"/>
              </a:rPr>
              <a:t>1. Comprehension</a:t>
            </a:r>
          </a:p>
        </p:txBody>
      </p:sp>
      <p:sp>
        <p:nvSpPr>
          <p:cNvPr id="15" name="Rectangle 14">
            <a:extLst>
              <a:ext uri="{FF2B5EF4-FFF2-40B4-BE49-F238E27FC236}">
                <a16:creationId xmlns:a16="http://schemas.microsoft.com/office/drawing/2014/main" id="{A5F6924A-FF77-4B60-B576-D77BD467FF61}"/>
              </a:ext>
            </a:extLst>
          </p:cNvPr>
          <p:cNvSpPr/>
          <p:nvPr/>
        </p:nvSpPr>
        <p:spPr>
          <a:xfrm>
            <a:off x="2752403" y="1869715"/>
            <a:ext cx="3639196" cy="29151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Apercu Pro" panose="02000506040000020004" pitchFamily="2" charset="77"/>
                <a:ea typeface="+mn-ea"/>
                <a:cs typeface="+mn-cs"/>
              </a:rPr>
              <a:t>2. Evaluation</a:t>
            </a:r>
          </a:p>
        </p:txBody>
      </p:sp>
      <p:sp>
        <p:nvSpPr>
          <p:cNvPr id="16" name="Rectangle 15">
            <a:extLst>
              <a:ext uri="{FF2B5EF4-FFF2-40B4-BE49-F238E27FC236}">
                <a16:creationId xmlns:a16="http://schemas.microsoft.com/office/drawing/2014/main" id="{8D6696D2-9A13-4140-BB9B-A82E6679E63A}"/>
              </a:ext>
            </a:extLst>
          </p:cNvPr>
          <p:cNvSpPr/>
          <p:nvPr/>
        </p:nvSpPr>
        <p:spPr>
          <a:xfrm>
            <a:off x="6550134" y="1869714"/>
            <a:ext cx="1839600" cy="29151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noProof="0" dirty="0">
                <a:ln>
                  <a:noFill/>
                </a:ln>
                <a:solidFill>
                  <a:srgbClr val="FFFFFF"/>
                </a:solidFill>
                <a:effectLst/>
                <a:uLnTx/>
                <a:uFillTx/>
                <a:latin typeface="Apercu Pro" panose="02000506040000020004" pitchFamily="2" charset="77"/>
                <a:ea typeface="+mn-ea"/>
                <a:cs typeface="+mn-cs"/>
              </a:rPr>
              <a:t>3. Taking Action</a:t>
            </a:r>
          </a:p>
        </p:txBody>
      </p:sp>
      <p:sp>
        <p:nvSpPr>
          <p:cNvPr id="17" name="Rectangle 16">
            <a:extLst>
              <a:ext uri="{FF2B5EF4-FFF2-40B4-BE49-F238E27FC236}">
                <a16:creationId xmlns:a16="http://schemas.microsoft.com/office/drawing/2014/main" id="{5026DA8C-9080-4DDE-B727-367F10C6C331}"/>
              </a:ext>
            </a:extLst>
          </p:cNvPr>
          <p:cNvSpPr/>
          <p:nvPr/>
        </p:nvSpPr>
        <p:spPr>
          <a:xfrm>
            <a:off x="635001" y="2161226"/>
            <a:ext cx="1964262" cy="336905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US" b="0" u="none" strike="noStrike" kern="1200" cap="none" spc="0" normalizeH="0" baseline="0" noProof="0" dirty="0">
                <a:ln>
                  <a:noFill/>
                </a:ln>
                <a:solidFill>
                  <a:schemeClr val="tx1"/>
                </a:solidFill>
                <a:effectLst/>
                <a:uLnTx/>
                <a:uFillTx/>
                <a:latin typeface="+mj-lt"/>
                <a:ea typeface="+mn-ea"/>
                <a:cs typeface="+mn-cs"/>
              </a:rPr>
              <a:t>Investors need to understand the decision.</a:t>
            </a:r>
          </a:p>
          <a:p>
            <a:pPr marL="0" marR="0" lvl="0" indent="0" defTabSz="685800" rtl="0" eaLnBrk="1" fontAlgn="auto" latinLnBrk="0" hangingPunct="1">
              <a:lnSpc>
                <a:spcPct val="100000"/>
              </a:lnSpc>
              <a:spcBef>
                <a:spcPts val="0"/>
              </a:spcBef>
              <a:spcAft>
                <a:spcPts val="0"/>
              </a:spcAft>
              <a:buClrTx/>
              <a:buSzTx/>
              <a:buFontTx/>
              <a:buNone/>
              <a:tabLst/>
              <a:defRPr/>
            </a:pPr>
            <a:endParaRPr kumimoji="0" lang="en-US" b="0" u="none" strike="noStrike" kern="1200" cap="none" spc="0" normalizeH="0" baseline="0" noProof="0" dirty="0">
              <a:ln>
                <a:noFill/>
              </a:ln>
              <a:solidFill>
                <a:schemeClr val="tx1"/>
              </a:solidFill>
              <a:effectLst/>
              <a:uLnTx/>
              <a:uFillTx/>
              <a:latin typeface="+mj-lt"/>
              <a:ea typeface="+mn-ea"/>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lang="en-US" i="1" dirty="0">
                <a:solidFill>
                  <a:schemeClr val="tx1"/>
                </a:solidFill>
                <a:latin typeface="+mj-lt"/>
              </a:rPr>
              <a:t>Challenge:</a:t>
            </a:r>
            <a:endParaRPr kumimoji="0" lang="en-US" b="0" i="1" u="none" strike="noStrike" kern="1200" cap="none" spc="0" normalizeH="0" baseline="0" noProof="0" dirty="0">
              <a:ln>
                <a:noFill/>
              </a:ln>
              <a:solidFill>
                <a:schemeClr val="tx1"/>
              </a:solidFill>
              <a:effectLst/>
              <a:uLnTx/>
              <a:uFillTx/>
              <a:latin typeface="+mj-lt"/>
            </a:endParaRPr>
          </a:p>
          <a:p>
            <a:pPr marL="0" marR="0" lvl="0" indent="0" defTabSz="685800" rtl="0" eaLnBrk="1" fontAlgn="auto" latinLnBrk="0" hangingPunct="1">
              <a:lnSpc>
                <a:spcPct val="100000"/>
              </a:lnSpc>
              <a:spcBef>
                <a:spcPts val="0"/>
              </a:spcBef>
              <a:spcAft>
                <a:spcPts val="0"/>
              </a:spcAft>
              <a:buClrTx/>
              <a:buSzTx/>
              <a:buFontTx/>
              <a:buNone/>
              <a:tabLst/>
              <a:defRPr/>
            </a:pPr>
            <a:r>
              <a:rPr lang="en-US" i="1" dirty="0">
                <a:solidFill>
                  <a:schemeClr val="tx1"/>
                </a:solidFill>
                <a:latin typeface="+mj-lt"/>
              </a:rPr>
              <a:t>Financial</a:t>
            </a:r>
            <a:r>
              <a:rPr kumimoji="0" lang="en-US" b="0" i="1" u="none" strike="noStrike" kern="1200" cap="none" spc="0" normalizeH="0" baseline="0" noProof="0" dirty="0">
                <a:ln>
                  <a:noFill/>
                </a:ln>
                <a:solidFill>
                  <a:schemeClr val="tx1"/>
                </a:solidFill>
                <a:effectLst/>
                <a:uLnTx/>
                <a:uFillTx/>
                <a:latin typeface="+mj-lt"/>
                <a:ea typeface="+mn-ea"/>
                <a:cs typeface="+mn-cs"/>
              </a:rPr>
              <a:t> literacy</a:t>
            </a:r>
            <a:br>
              <a:rPr kumimoji="0" lang="en-US" b="0" i="1" u="none" strike="noStrike" kern="1200" cap="none" spc="0" normalizeH="0" baseline="0" noProof="0" dirty="0">
                <a:ln>
                  <a:noFill/>
                </a:ln>
                <a:solidFill>
                  <a:schemeClr val="tx1"/>
                </a:solidFill>
                <a:effectLst/>
                <a:uLnTx/>
                <a:uFillTx/>
                <a:latin typeface="+mj-lt"/>
                <a:ea typeface="+mn-ea"/>
                <a:cs typeface="+mn-cs"/>
              </a:rPr>
            </a:br>
            <a:r>
              <a:rPr lang="en-US" i="1" dirty="0">
                <a:solidFill>
                  <a:schemeClr val="tx1"/>
                </a:solidFill>
                <a:latin typeface="+mj-lt"/>
              </a:rPr>
              <a:t>is necessary to</a:t>
            </a:r>
            <a:r>
              <a:rPr kumimoji="0" lang="en-US" b="0" i="1" u="none" strike="noStrike" kern="1200" cap="none" spc="0" normalizeH="0" baseline="0" noProof="0" dirty="0">
                <a:ln>
                  <a:noFill/>
                </a:ln>
                <a:solidFill>
                  <a:schemeClr val="tx1"/>
                </a:solidFill>
                <a:effectLst/>
                <a:uLnTx/>
                <a:uFillTx/>
                <a:latin typeface="+mj-lt"/>
                <a:ea typeface="+mn-ea"/>
                <a:cs typeface="+mn-cs"/>
              </a:rPr>
              <a:t> comprehend</a:t>
            </a:r>
            <a:br>
              <a:rPr kumimoji="0" lang="en-US" b="0" i="1" u="none" strike="noStrike" kern="1200" cap="none" spc="0" normalizeH="0" baseline="0" noProof="0" dirty="0">
                <a:ln>
                  <a:noFill/>
                </a:ln>
                <a:solidFill>
                  <a:schemeClr val="tx1"/>
                </a:solidFill>
                <a:effectLst/>
                <a:uLnTx/>
                <a:uFillTx/>
                <a:latin typeface="+mj-lt"/>
                <a:ea typeface="+mn-ea"/>
                <a:cs typeface="+mn-cs"/>
              </a:rPr>
            </a:br>
            <a:r>
              <a:rPr kumimoji="0" lang="en-US" b="0" i="1" u="none" strike="noStrike" kern="1200" cap="none" spc="0" normalizeH="0" baseline="0" noProof="0" dirty="0">
                <a:ln>
                  <a:noFill/>
                </a:ln>
                <a:solidFill>
                  <a:schemeClr val="tx1"/>
                </a:solidFill>
                <a:effectLst/>
                <a:uLnTx/>
                <a:uFillTx/>
                <a:latin typeface="+mj-lt"/>
                <a:ea typeface="+mn-ea"/>
                <a:cs typeface="+mn-cs"/>
              </a:rPr>
              <a:t>the </a:t>
            </a:r>
            <a:r>
              <a:rPr lang="en-US" i="1" dirty="0">
                <a:solidFill>
                  <a:schemeClr val="tx1"/>
                </a:solidFill>
                <a:latin typeface="+mj-lt"/>
              </a:rPr>
              <a:t>decision</a:t>
            </a:r>
            <a:r>
              <a:rPr lang="en-US" sz="1600" i="1" dirty="0">
                <a:solidFill>
                  <a:schemeClr val="accent1"/>
                </a:solidFill>
                <a:latin typeface="+mj-lt"/>
              </a:rPr>
              <a:t>.</a:t>
            </a:r>
            <a:endParaRPr kumimoji="0" lang="en-US" sz="1600" b="0" i="1" u="none" strike="noStrike" kern="1200" cap="none" spc="0" normalizeH="0" baseline="0" noProof="0" dirty="0">
              <a:ln>
                <a:noFill/>
              </a:ln>
              <a:solidFill>
                <a:schemeClr val="accent1"/>
              </a:solidFill>
              <a:effectLst/>
              <a:uLnTx/>
              <a:uFillTx/>
              <a:latin typeface="+mj-lt"/>
            </a:endParaRPr>
          </a:p>
        </p:txBody>
      </p:sp>
      <p:sp>
        <p:nvSpPr>
          <p:cNvPr id="18" name="Rectangle 17">
            <a:extLst>
              <a:ext uri="{FF2B5EF4-FFF2-40B4-BE49-F238E27FC236}">
                <a16:creationId xmlns:a16="http://schemas.microsoft.com/office/drawing/2014/main" id="{4A6B0C6F-208E-49DE-8BAC-67DBDE859AD1}"/>
              </a:ext>
            </a:extLst>
          </p:cNvPr>
          <p:cNvSpPr/>
          <p:nvPr/>
        </p:nvSpPr>
        <p:spPr>
          <a:xfrm>
            <a:off x="2752402" y="2161226"/>
            <a:ext cx="3639196" cy="336905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US" b="0" u="none" strike="noStrike" kern="1200" cap="none" spc="0" normalizeH="0" baseline="0" noProof="0" dirty="0">
                <a:ln>
                  <a:noFill/>
                </a:ln>
                <a:solidFill>
                  <a:schemeClr val="tx1"/>
                </a:solidFill>
                <a:effectLst/>
                <a:uLnTx/>
                <a:uFillTx/>
                <a:latin typeface="+mj-lt"/>
                <a:ea typeface="+mn-ea"/>
                <a:cs typeface="+mn-cs"/>
              </a:rPr>
              <a:t>Investors need to evaluate the utility and risks of the decision</a:t>
            </a:r>
            <a:r>
              <a:rPr kumimoji="0" lang="en-US" b="0" i="1" u="none" strike="noStrike" kern="1200" cap="none" spc="0" normalizeH="0" baseline="0" noProof="0" dirty="0">
                <a:ln>
                  <a:noFill/>
                </a:ln>
                <a:solidFill>
                  <a:schemeClr val="tx1"/>
                </a:solidFill>
                <a:effectLst/>
                <a:uLnTx/>
                <a:uFillTx/>
                <a:latin typeface="+mj-lt"/>
                <a:ea typeface="+mn-ea"/>
                <a:cs typeface="+mn-cs"/>
              </a:rPr>
              <a:t>.</a:t>
            </a:r>
          </a:p>
          <a:p>
            <a:pPr marL="0" marR="0" lvl="0" indent="0" defTabSz="685800" rtl="0" eaLnBrk="1" fontAlgn="auto" latinLnBrk="0" hangingPunct="1">
              <a:lnSpc>
                <a:spcPct val="100000"/>
              </a:lnSpc>
              <a:spcBef>
                <a:spcPts val="0"/>
              </a:spcBef>
              <a:spcAft>
                <a:spcPts val="0"/>
              </a:spcAft>
              <a:buClrTx/>
              <a:buSzTx/>
              <a:buFontTx/>
              <a:buNone/>
              <a:tabLst/>
              <a:defRPr/>
            </a:pPr>
            <a:endParaRPr lang="en-US" i="1" dirty="0">
              <a:solidFill>
                <a:schemeClr val="tx1"/>
              </a:solidFill>
              <a:latin typeface="+mj-lt"/>
            </a:endParaRPr>
          </a:p>
          <a:p>
            <a:pPr marL="0" marR="0" lvl="0" indent="0" defTabSz="685800" rtl="0" eaLnBrk="1" fontAlgn="auto" latinLnBrk="0" hangingPunct="1">
              <a:lnSpc>
                <a:spcPct val="100000"/>
              </a:lnSpc>
              <a:spcBef>
                <a:spcPts val="0"/>
              </a:spcBef>
              <a:spcAft>
                <a:spcPts val="0"/>
              </a:spcAft>
              <a:buClrTx/>
              <a:buSzTx/>
              <a:buFontTx/>
              <a:buNone/>
              <a:tabLst/>
              <a:defRPr/>
            </a:pPr>
            <a:r>
              <a:rPr lang="en-US" i="1" dirty="0">
                <a:solidFill>
                  <a:schemeClr val="tx1"/>
                </a:solidFill>
                <a:latin typeface="+mj-lt"/>
              </a:rPr>
              <a:t>Challenge:</a:t>
            </a:r>
            <a:endParaRPr kumimoji="0" lang="en-US" b="0" i="1" u="none" strike="noStrike" kern="1200" cap="none" spc="0" normalizeH="0" baseline="0" noProof="0" dirty="0">
              <a:ln>
                <a:noFill/>
              </a:ln>
              <a:solidFill>
                <a:schemeClr val="tx1"/>
              </a:solidFill>
              <a:effectLst/>
              <a:uLnTx/>
              <a:uFillTx/>
              <a:latin typeface="+mj-lt"/>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chemeClr val="tx1"/>
                </a:solidFill>
                <a:effectLst/>
                <a:uLnTx/>
                <a:uFillTx/>
                <a:latin typeface="+mj-lt"/>
                <a:ea typeface="+mn-ea"/>
                <a:cs typeface="+mn-cs"/>
              </a:rPr>
              <a:t>Misconceptions, biases, and</a:t>
            </a:r>
            <a:br>
              <a:rPr kumimoji="0" lang="en-US" b="0" i="1" u="none" strike="noStrike" kern="1200" cap="none" spc="0" normalizeH="0" baseline="0" noProof="0" dirty="0">
                <a:ln>
                  <a:noFill/>
                </a:ln>
                <a:solidFill>
                  <a:schemeClr val="tx1"/>
                </a:solidFill>
                <a:effectLst/>
                <a:uLnTx/>
                <a:uFillTx/>
                <a:latin typeface="+mj-lt"/>
                <a:ea typeface="+mn-ea"/>
                <a:cs typeface="+mn-cs"/>
              </a:rPr>
            </a:br>
            <a:r>
              <a:rPr kumimoji="0" lang="en-US" b="0" i="1" u="none" strike="noStrike" kern="1200" cap="none" spc="0" normalizeH="0" baseline="0" noProof="0" dirty="0">
                <a:ln>
                  <a:noFill/>
                </a:ln>
                <a:solidFill>
                  <a:schemeClr val="tx1"/>
                </a:solidFill>
                <a:effectLst/>
                <a:uLnTx/>
                <a:uFillTx/>
                <a:latin typeface="+mj-lt"/>
                <a:ea typeface="+mn-ea"/>
                <a:cs typeface="+mn-cs"/>
              </a:rPr>
              <a:t>perceptions determine how</a:t>
            </a:r>
            <a:br>
              <a:rPr kumimoji="0" lang="en-US" b="0" i="1" u="none" strike="noStrike" kern="1200" cap="none" spc="0" normalizeH="0" baseline="0" noProof="0" dirty="0">
                <a:ln>
                  <a:noFill/>
                </a:ln>
                <a:solidFill>
                  <a:schemeClr val="tx1"/>
                </a:solidFill>
                <a:effectLst/>
                <a:uLnTx/>
                <a:uFillTx/>
                <a:latin typeface="+mj-lt"/>
                <a:ea typeface="+mn-ea"/>
                <a:cs typeface="+mn-cs"/>
              </a:rPr>
            </a:br>
            <a:r>
              <a:rPr kumimoji="0" lang="en-US" b="0" i="1" u="none" strike="noStrike" kern="1200" cap="none" spc="0" normalizeH="0" baseline="0" noProof="0" dirty="0">
                <a:ln>
                  <a:noFill/>
                </a:ln>
                <a:solidFill>
                  <a:schemeClr val="tx1"/>
                </a:solidFill>
                <a:effectLst/>
                <a:uLnTx/>
                <a:uFillTx/>
                <a:latin typeface="+mj-lt"/>
                <a:ea typeface="+mn-ea"/>
                <a:cs typeface="+mn-cs"/>
              </a:rPr>
              <a:t>seniors evaluate their choices</a:t>
            </a:r>
          </a:p>
        </p:txBody>
      </p:sp>
      <p:sp>
        <p:nvSpPr>
          <p:cNvPr id="19" name="Rectangle 18">
            <a:extLst>
              <a:ext uri="{FF2B5EF4-FFF2-40B4-BE49-F238E27FC236}">
                <a16:creationId xmlns:a16="http://schemas.microsoft.com/office/drawing/2014/main" id="{1B22C659-9318-4874-9230-CDD4F4490A19}"/>
              </a:ext>
            </a:extLst>
          </p:cNvPr>
          <p:cNvSpPr/>
          <p:nvPr/>
        </p:nvSpPr>
        <p:spPr>
          <a:xfrm>
            <a:off x="6550134" y="2161226"/>
            <a:ext cx="1839600" cy="336905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US" b="0" u="none" strike="noStrike" kern="1200" cap="none" spc="0" normalizeH="0" baseline="0" noProof="0" dirty="0">
                <a:ln>
                  <a:noFill/>
                </a:ln>
                <a:solidFill>
                  <a:schemeClr val="tx1"/>
                </a:solidFill>
                <a:effectLst/>
                <a:uLnTx/>
                <a:uFillTx/>
                <a:latin typeface="+mj-lt"/>
                <a:ea typeface="+mn-ea"/>
                <a:cs typeface="+mn-cs"/>
              </a:rPr>
              <a:t>Investors need to follow through on their decision.</a:t>
            </a:r>
          </a:p>
          <a:p>
            <a:pPr marL="0" marR="0" lvl="0" indent="0" defTabSz="685800" rtl="0" eaLnBrk="1" fontAlgn="auto" latinLnBrk="0" hangingPunct="1">
              <a:lnSpc>
                <a:spcPct val="100000"/>
              </a:lnSpc>
              <a:spcBef>
                <a:spcPts val="0"/>
              </a:spcBef>
              <a:spcAft>
                <a:spcPts val="0"/>
              </a:spcAft>
              <a:buClrTx/>
              <a:buSzTx/>
              <a:buFontTx/>
              <a:buNone/>
              <a:tabLst/>
              <a:defRPr/>
            </a:pPr>
            <a:endParaRPr kumimoji="0" lang="en-US" b="0" i="1" u="none" strike="noStrike" kern="1200" cap="none" spc="0" normalizeH="0" baseline="0" noProof="0" dirty="0">
              <a:ln>
                <a:noFill/>
              </a:ln>
              <a:solidFill>
                <a:schemeClr val="tx1"/>
              </a:solidFill>
              <a:effectLst/>
              <a:uLnTx/>
              <a:uFillTx/>
              <a:latin typeface="+mj-lt"/>
              <a:ea typeface="+mn-ea"/>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chemeClr val="tx1"/>
                </a:solidFill>
                <a:effectLst/>
                <a:uLnTx/>
                <a:uFillTx/>
                <a:latin typeface="+mj-lt"/>
                <a:ea typeface="+mn-ea"/>
                <a:cs typeface="+mn-cs"/>
              </a:rPr>
              <a:t>Challenge: Intention to act is not the same as acting.</a:t>
            </a:r>
          </a:p>
        </p:txBody>
      </p:sp>
    </p:spTree>
    <p:extLst>
      <p:ext uri="{BB962C8B-B14F-4D97-AF65-F5344CB8AC3E}">
        <p14:creationId xmlns:p14="http://schemas.microsoft.com/office/powerpoint/2010/main" val="1216882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70BE-8419-49D8-92F0-7419FA7C8DED}"/>
              </a:ext>
            </a:extLst>
          </p:cNvPr>
          <p:cNvSpPr>
            <a:spLocks noGrp="1"/>
          </p:cNvSpPr>
          <p:nvPr>
            <p:ph type="title"/>
          </p:nvPr>
        </p:nvSpPr>
        <p:spPr/>
        <p:txBody>
          <a:bodyPr/>
          <a:lstStyle/>
          <a:p>
            <a:pPr>
              <a:lnSpc>
                <a:spcPts val="3700"/>
              </a:lnSpc>
            </a:pPr>
            <a:r>
              <a:rPr lang="en-US" b="1" dirty="0"/>
              <a:t>Biased Decision-Making</a:t>
            </a:r>
            <a:endParaRPr lang="en-CA" b="1" i="1" dirty="0">
              <a:solidFill>
                <a:srgbClr val="14A7D9"/>
              </a:solidFill>
            </a:endParaRPr>
          </a:p>
        </p:txBody>
      </p:sp>
      <p:sp>
        <p:nvSpPr>
          <p:cNvPr id="3" name="Footer Placeholder 2">
            <a:extLst>
              <a:ext uri="{FF2B5EF4-FFF2-40B4-BE49-F238E27FC236}">
                <a16:creationId xmlns:a16="http://schemas.microsoft.com/office/drawing/2014/main" id="{930C5DC8-4EF1-4A9B-9869-248C7230BC4A}"/>
              </a:ext>
            </a:extLst>
          </p:cNvPr>
          <p:cNvSpPr>
            <a:spLocks noGrp="1"/>
          </p:cNvSpPr>
          <p:nvPr>
            <p:ph type="ftr" sz="quarter" idx="10"/>
          </p:nvPr>
        </p:nvSpPr>
        <p:spPr>
          <a:xfrm>
            <a:off x="863601" y="6445254"/>
            <a:ext cx="5251450" cy="535433"/>
          </a:xfrm>
        </p:spPr>
        <p:txBody>
          <a:bodyPr/>
          <a:lstStyle/>
          <a:p>
            <a:r>
              <a:rPr lang="en-US" dirty="0"/>
              <a:t>Part 3 – Protecting Aging Investors through Behavioural Insights</a:t>
            </a:r>
          </a:p>
          <a:p>
            <a:endParaRPr lang="en-US" dirty="0"/>
          </a:p>
        </p:txBody>
      </p:sp>
      <p:sp>
        <p:nvSpPr>
          <p:cNvPr id="4" name="Slide Number Placeholder 3">
            <a:extLst>
              <a:ext uri="{FF2B5EF4-FFF2-40B4-BE49-F238E27FC236}">
                <a16:creationId xmlns:a16="http://schemas.microsoft.com/office/drawing/2014/main" id="{605D98D7-CDFB-4D60-8393-775489E440C4}"/>
              </a:ext>
            </a:extLst>
          </p:cNvPr>
          <p:cNvSpPr>
            <a:spLocks noGrp="1"/>
          </p:cNvSpPr>
          <p:nvPr>
            <p:ph type="sldNum" sz="quarter" idx="11"/>
          </p:nvPr>
        </p:nvSpPr>
        <p:spPr/>
        <p:txBody>
          <a:bodyPr/>
          <a:lstStyle/>
          <a:p>
            <a:fld id="{515A1B19-A6DB-6343-AEEA-D4983C5A55B6}" type="slidenum">
              <a:rPr lang="en-US" smtClean="0"/>
              <a:pPr/>
              <a:t>26</a:t>
            </a:fld>
            <a:endParaRPr lang="en-US" dirty="0"/>
          </a:p>
        </p:txBody>
      </p:sp>
      <p:sp>
        <p:nvSpPr>
          <p:cNvPr id="5" name="Content Placeholder 4">
            <a:extLst>
              <a:ext uri="{FF2B5EF4-FFF2-40B4-BE49-F238E27FC236}">
                <a16:creationId xmlns:a16="http://schemas.microsoft.com/office/drawing/2014/main" id="{70BFE3D7-BB2E-462E-8586-EF626100178A}"/>
              </a:ext>
            </a:extLst>
          </p:cNvPr>
          <p:cNvSpPr>
            <a:spLocks noGrp="1"/>
          </p:cNvSpPr>
          <p:nvPr>
            <p:ph sz="quarter" idx="12"/>
          </p:nvPr>
        </p:nvSpPr>
        <p:spPr>
          <a:xfrm>
            <a:off x="858840" y="1702733"/>
            <a:ext cx="7740650" cy="4103545"/>
          </a:xfrm>
        </p:spPr>
        <p:txBody>
          <a:bodyPr/>
          <a:lstStyle/>
          <a:p>
            <a:pPr marL="0" lvl="0" indent="0">
              <a:buNone/>
            </a:pPr>
            <a:r>
              <a:rPr lang="en-CA" b="1" dirty="0"/>
              <a:t>Optimism Bias </a:t>
            </a:r>
            <a:r>
              <a:rPr lang="en-CA" dirty="0"/>
              <a:t>– The tendency for people to underestimate the likelihood of negative events.</a:t>
            </a:r>
          </a:p>
          <a:p>
            <a:pPr marL="0" lvl="0" indent="0">
              <a:buNone/>
            </a:pPr>
            <a:endParaRPr lang="en-CA" dirty="0"/>
          </a:p>
          <a:p>
            <a:pPr marL="0" lvl="0" indent="0">
              <a:buNone/>
            </a:pPr>
            <a:r>
              <a:rPr lang="en-CA" b="1" dirty="0"/>
              <a:t>Choice Supportive Bias </a:t>
            </a:r>
            <a:r>
              <a:rPr lang="en-CA" dirty="0"/>
              <a:t>– The tendency for people to ascribe positive attributes to a choice that was made in the past.</a:t>
            </a:r>
          </a:p>
          <a:p>
            <a:pPr marL="0" lvl="0" indent="0">
              <a:buNone/>
            </a:pPr>
            <a:endParaRPr lang="en-CA" dirty="0"/>
          </a:p>
          <a:p>
            <a:pPr marL="0" lvl="0" indent="0">
              <a:buNone/>
            </a:pPr>
            <a:r>
              <a:rPr lang="en-CA" b="1" dirty="0"/>
              <a:t>Illusory Superiority </a:t>
            </a:r>
            <a:r>
              <a:rPr lang="en-CA" dirty="0"/>
              <a:t>– People overestimate their qualities, in relation to the same qualities of other people.</a:t>
            </a:r>
          </a:p>
          <a:p>
            <a:pPr marL="0" lvl="0" indent="0">
              <a:buNone/>
            </a:pPr>
            <a:endParaRPr lang="en-CA" dirty="0"/>
          </a:p>
          <a:p>
            <a:pPr marL="0" lvl="0" indent="0">
              <a:buNone/>
            </a:pPr>
            <a:r>
              <a:rPr lang="en-CA" b="1" dirty="0"/>
              <a:t>Illusion of Control</a:t>
            </a:r>
            <a:r>
              <a:rPr lang="en-CA" dirty="0"/>
              <a:t>– The tendency for people to overestimate their ability to control events.</a:t>
            </a:r>
          </a:p>
          <a:p>
            <a:pPr marL="0" lvl="0" indent="0">
              <a:buNone/>
            </a:pPr>
            <a:endParaRPr lang="en-CA" dirty="0"/>
          </a:p>
          <a:p>
            <a:pPr marL="0" lvl="0" indent="0">
              <a:buNone/>
            </a:pPr>
            <a:endParaRPr lang="en-CA" dirty="0"/>
          </a:p>
          <a:p>
            <a:pPr marL="0" indent="0">
              <a:buNone/>
            </a:pPr>
            <a:r>
              <a:rPr lang="en-CA" dirty="0"/>
              <a:t> </a:t>
            </a:r>
          </a:p>
        </p:txBody>
      </p:sp>
    </p:spTree>
    <p:extLst>
      <p:ext uri="{BB962C8B-B14F-4D97-AF65-F5344CB8AC3E}">
        <p14:creationId xmlns:p14="http://schemas.microsoft.com/office/powerpoint/2010/main" val="1424259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70BE-8419-49D8-92F0-7419FA7C8DED}"/>
              </a:ext>
            </a:extLst>
          </p:cNvPr>
          <p:cNvSpPr>
            <a:spLocks noGrp="1"/>
          </p:cNvSpPr>
          <p:nvPr>
            <p:ph type="title"/>
          </p:nvPr>
        </p:nvSpPr>
        <p:spPr/>
        <p:txBody>
          <a:bodyPr/>
          <a:lstStyle/>
          <a:p>
            <a:pPr>
              <a:lnSpc>
                <a:spcPts val="3700"/>
              </a:lnSpc>
            </a:pPr>
            <a:r>
              <a:rPr lang="en-US" b="1" dirty="0"/>
              <a:t>Behavioural Interventions</a:t>
            </a:r>
          </a:p>
        </p:txBody>
      </p:sp>
      <p:sp>
        <p:nvSpPr>
          <p:cNvPr id="3" name="Footer Placeholder 2">
            <a:extLst>
              <a:ext uri="{FF2B5EF4-FFF2-40B4-BE49-F238E27FC236}">
                <a16:creationId xmlns:a16="http://schemas.microsoft.com/office/drawing/2014/main" id="{930C5DC8-4EF1-4A9B-9869-248C7230BC4A}"/>
              </a:ext>
            </a:extLst>
          </p:cNvPr>
          <p:cNvSpPr>
            <a:spLocks noGrp="1"/>
          </p:cNvSpPr>
          <p:nvPr>
            <p:ph type="ftr" sz="quarter" idx="10"/>
          </p:nvPr>
        </p:nvSpPr>
        <p:spPr>
          <a:xfrm>
            <a:off x="863601" y="6445254"/>
            <a:ext cx="5251450" cy="535433"/>
          </a:xfrm>
        </p:spPr>
        <p:txBody>
          <a:bodyPr/>
          <a:lstStyle/>
          <a:p>
            <a:r>
              <a:rPr lang="en-US" dirty="0"/>
              <a:t>Part 3 – Protecting Aging Investors through Behavioural Insights</a:t>
            </a:r>
          </a:p>
          <a:p>
            <a:endParaRPr lang="en-US" dirty="0"/>
          </a:p>
        </p:txBody>
      </p:sp>
      <p:sp>
        <p:nvSpPr>
          <p:cNvPr id="4" name="Slide Number Placeholder 3">
            <a:extLst>
              <a:ext uri="{FF2B5EF4-FFF2-40B4-BE49-F238E27FC236}">
                <a16:creationId xmlns:a16="http://schemas.microsoft.com/office/drawing/2014/main" id="{605D98D7-CDFB-4D60-8393-775489E440C4}"/>
              </a:ext>
            </a:extLst>
          </p:cNvPr>
          <p:cNvSpPr>
            <a:spLocks noGrp="1"/>
          </p:cNvSpPr>
          <p:nvPr>
            <p:ph type="sldNum" sz="quarter" idx="11"/>
          </p:nvPr>
        </p:nvSpPr>
        <p:spPr/>
        <p:txBody>
          <a:bodyPr/>
          <a:lstStyle/>
          <a:p>
            <a:fld id="{515A1B19-A6DB-6343-AEEA-D4983C5A55B6}" type="slidenum">
              <a:rPr lang="en-US" smtClean="0"/>
              <a:pPr/>
              <a:t>27</a:t>
            </a:fld>
            <a:endParaRPr lang="en-US" dirty="0"/>
          </a:p>
        </p:txBody>
      </p:sp>
      <p:sp>
        <p:nvSpPr>
          <p:cNvPr id="5" name="Content Placeholder 4">
            <a:extLst>
              <a:ext uri="{FF2B5EF4-FFF2-40B4-BE49-F238E27FC236}">
                <a16:creationId xmlns:a16="http://schemas.microsoft.com/office/drawing/2014/main" id="{70BFE3D7-BB2E-462E-8586-EF626100178A}"/>
              </a:ext>
            </a:extLst>
          </p:cNvPr>
          <p:cNvSpPr>
            <a:spLocks noGrp="1"/>
          </p:cNvSpPr>
          <p:nvPr>
            <p:ph sz="quarter" idx="12"/>
          </p:nvPr>
        </p:nvSpPr>
        <p:spPr>
          <a:xfrm>
            <a:off x="858840" y="1702733"/>
            <a:ext cx="7740650" cy="4103545"/>
          </a:xfrm>
        </p:spPr>
        <p:txBody>
          <a:bodyPr/>
          <a:lstStyle/>
          <a:p>
            <a:pPr marL="0" lvl="0" indent="0">
              <a:buNone/>
            </a:pPr>
            <a:r>
              <a:rPr lang="en-CA" b="1" dirty="0"/>
              <a:t>Priming: </a:t>
            </a:r>
            <a:r>
              <a:rPr lang="en-CA" dirty="0"/>
              <a:t>Exposure to a stimulus influences subsequent decisions.</a:t>
            </a:r>
          </a:p>
          <a:p>
            <a:pPr marL="0" lvl="0" indent="0">
              <a:buNone/>
            </a:pPr>
            <a:endParaRPr lang="en-CA" dirty="0"/>
          </a:p>
          <a:p>
            <a:pPr marL="0" lvl="0" indent="0">
              <a:buNone/>
            </a:pPr>
            <a:r>
              <a:rPr lang="en-CA" b="1" dirty="0"/>
              <a:t>Active Choice: </a:t>
            </a:r>
            <a:r>
              <a:rPr lang="en-CA" dirty="0"/>
              <a:t>Forcing people to choose increases the salience of their decision.</a:t>
            </a:r>
          </a:p>
          <a:p>
            <a:pPr marL="0" lvl="0" indent="0">
              <a:buNone/>
            </a:pPr>
            <a:endParaRPr lang="en-CA" dirty="0"/>
          </a:p>
          <a:p>
            <a:pPr marL="0" lvl="0" indent="0">
              <a:buNone/>
            </a:pPr>
            <a:r>
              <a:rPr lang="en-CA" b="1" dirty="0"/>
              <a:t>Social Norms: </a:t>
            </a:r>
            <a:r>
              <a:rPr lang="en-CA" dirty="0"/>
              <a:t>People tend to follow the expectations of others in their group.</a:t>
            </a:r>
          </a:p>
          <a:p>
            <a:pPr marL="0" lvl="0" indent="0">
              <a:buNone/>
            </a:pPr>
            <a:endParaRPr lang="en-CA" dirty="0"/>
          </a:p>
          <a:p>
            <a:pPr marL="0" lvl="0" indent="0">
              <a:buNone/>
            </a:pPr>
            <a:r>
              <a:rPr lang="en-CA" b="1" dirty="0"/>
              <a:t>Boosts: </a:t>
            </a:r>
            <a:r>
              <a:rPr lang="en-CA" dirty="0"/>
              <a:t>Promote individual capabilities to make more informed choices.</a:t>
            </a:r>
          </a:p>
          <a:p>
            <a:pPr marL="0" lvl="0" indent="0">
              <a:buNone/>
            </a:pPr>
            <a:endParaRPr lang="en-CA" dirty="0"/>
          </a:p>
          <a:p>
            <a:pPr marL="0" lvl="0" indent="0">
              <a:buNone/>
            </a:pPr>
            <a:endParaRPr lang="en-CA" dirty="0"/>
          </a:p>
          <a:p>
            <a:pPr marL="0" indent="0">
              <a:buNone/>
            </a:pPr>
            <a:r>
              <a:rPr lang="en-CA" dirty="0"/>
              <a:t> </a:t>
            </a:r>
          </a:p>
        </p:txBody>
      </p:sp>
    </p:spTree>
    <p:extLst>
      <p:ext uri="{BB962C8B-B14F-4D97-AF65-F5344CB8AC3E}">
        <p14:creationId xmlns:p14="http://schemas.microsoft.com/office/powerpoint/2010/main" val="3324498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70BE-8419-49D8-92F0-7419FA7C8DED}"/>
              </a:ext>
            </a:extLst>
          </p:cNvPr>
          <p:cNvSpPr>
            <a:spLocks noGrp="1"/>
          </p:cNvSpPr>
          <p:nvPr>
            <p:ph type="title"/>
          </p:nvPr>
        </p:nvSpPr>
        <p:spPr/>
        <p:txBody>
          <a:bodyPr/>
          <a:lstStyle/>
          <a:p>
            <a:pPr>
              <a:lnSpc>
                <a:spcPts val="3700"/>
              </a:lnSpc>
            </a:pPr>
            <a:r>
              <a:rPr lang="en-US" b="1" dirty="0"/>
              <a:t>Experimental Design</a:t>
            </a:r>
          </a:p>
        </p:txBody>
      </p:sp>
      <p:sp>
        <p:nvSpPr>
          <p:cNvPr id="3" name="Footer Placeholder 2">
            <a:extLst>
              <a:ext uri="{FF2B5EF4-FFF2-40B4-BE49-F238E27FC236}">
                <a16:creationId xmlns:a16="http://schemas.microsoft.com/office/drawing/2014/main" id="{930C5DC8-4EF1-4A9B-9869-248C7230BC4A}"/>
              </a:ext>
            </a:extLst>
          </p:cNvPr>
          <p:cNvSpPr>
            <a:spLocks noGrp="1"/>
          </p:cNvSpPr>
          <p:nvPr>
            <p:ph type="ftr" sz="quarter" idx="10"/>
          </p:nvPr>
        </p:nvSpPr>
        <p:spPr>
          <a:xfrm>
            <a:off x="863601" y="6445254"/>
            <a:ext cx="5251450" cy="535433"/>
          </a:xfrm>
        </p:spPr>
        <p:txBody>
          <a:bodyPr/>
          <a:lstStyle/>
          <a:p>
            <a:r>
              <a:rPr lang="en-US" dirty="0"/>
              <a:t>Part 3 – Protecting Aging Investors through Behavioural Insights</a:t>
            </a:r>
          </a:p>
          <a:p>
            <a:endParaRPr lang="en-US" dirty="0"/>
          </a:p>
        </p:txBody>
      </p:sp>
      <p:sp>
        <p:nvSpPr>
          <p:cNvPr id="4" name="Slide Number Placeholder 3">
            <a:extLst>
              <a:ext uri="{FF2B5EF4-FFF2-40B4-BE49-F238E27FC236}">
                <a16:creationId xmlns:a16="http://schemas.microsoft.com/office/drawing/2014/main" id="{605D98D7-CDFB-4D60-8393-775489E440C4}"/>
              </a:ext>
            </a:extLst>
          </p:cNvPr>
          <p:cNvSpPr>
            <a:spLocks noGrp="1"/>
          </p:cNvSpPr>
          <p:nvPr>
            <p:ph type="sldNum" sz="quarter" idx="11"/>
          </p:nvPr>
        </p:nvSpPr>
        <p:spPr/>
        <p:txBody>
          <a:bodyPr/>
          <a:lstStyle/>
          <a:p>
            <a:fld id="{515A1B19-A6DB-6343-AEEA-D4983C5A55B6}" type="slidenum">
              <a:rPr lang="en-US" smtClean="0"/>
              <a:pPr/>
              <a:t>28</a:t>
            </a:fld>
            <a:endParaRPr lang="en-US" dirty="0"/>
          </a:p>
        </p:txBody>
      </p:sp>
      <p:pic>
        <p:nvPicPr>
          <p:cNvPr id="8" name="Picture 7">
            <a:extLst>
              <a:ext uri="{FF2B5EF4-FFF2-40B4-BE49-F238E27FC236}">
                <a16:creationId xmlns:a16="http://schemas.microsoft.com/office/drawing/2014/main" id="{9E496751-9F9F-4E4D-A2B6-DCD1B368ECE8}"/>
              </a:ext>
            </a:extLst>
          </p:cNvPr>
          <p:cNvPicPr>
            <a:picLocks noChangeAspect="1"/>
          </p:cNvPicPr>
          <p:nvPr/>
        </p:nvPicPr>
        <p:blipFill>
          <a:blip r:embed="rId3"/>
          <a:stretch>
            <a:fillRect/>
          </a:stretch>
        </p:blipFill>
        <p:spPr>
          <a:xfrm>
            <a:off x="213963" y="1916114"/>
            <a:ext cx="8696677" cy="3183037"/>
          </a:xfrm>
          <a:prstGeom prst="rect">
            <a:avLst/>
          </a:prstGeom>
        </p:spPr>
      </p:pic>
    </p:spTree>
    <p:extLst>
      <p:ext uri="{BB962C8B-B14F-4D97-AF65-F5344CB8AC3E}">
        <p14:creationId xmlns:p14="http://schemas.microsoft.com/office/powerpoint/2010/main" val="347818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51875" y="1527116"/>
            <a:ext cx="7191233" cy="534836"/>
          </a:xfrm>
        </p:spPr>
        <p:txBody>
          <a:bodyPr>
            <a:normAutofit/>
          </a:bodyPr>
          <a:lstStyle/>
          <a:p>
            <a:r>
              <a:rPr lang="en-US" sz="2000" b="1" dirty="0"/>
              <a:t>Background	 </a:t>
            </a:r>
          </a:p>
        </p:txBody>
      </p:sp>
      <p:sp>
        <p:nvSpPr>
          <p:cNvPr id="5" name="Footer Placeholder 4"/>
          <p:cNvSpPr>
            <a:spLocks noGrp="1"/>
          </p:cNvSpPr>
          <p:nvPr>
            <p:ph type="ftr" sz="quarter" idx="10"/>
          </p:nvPr>
        </p:nvSpPr>
        <p:spPr/>
        <p:txBody>
          <a:bodyPr/>
          <a:lstStyle/>
          <a:p>
            <a:r>
              <a:rPr lang="en-US" dirty="0"/>
              <a:t>Part 1 - Background</a:t>
            </a:r>
          </a:p>
        </p:txBody>
      </p:sp>
      <p:sp>
        <p:nvSpPr>
          <p:cNvPr id="9" name="Slide Number Placeholder 8"/>
          <p:cNvSpPr>
            <a:spLocks noGrp="1"/>
          </p:cNvSpPr>
          <p:nvPr>
            <p:ph type="sldNum" sz="quarter" idx="11"/>
          </p:nvPr>
        </p:nvSpPr>
        <p:spPr/>
        <p:txBody>
          <a:bodyPr/>
          <a:lstStyle/>
          <a:p>
            <a:fld id="{515A1B19-A6DB-6343-AEEA-D4983C5A55B6}" type="slidenum">
              <a:rPr lang="en-US" smtClean="0"/>
              <a:pPr/>
              <a:t>2</a:t>
            </a:fld>
            <a:endParaRPr lang="en-US" dirty="0"/>
          </a:p>
        </p:txBody>
      </p:sp>
      <p:sp>
        <p:nvSpPr>
          <p:cNvPr id="6" name="Title 6">
            <a:extLst>
              <a:ext uri="{FF2B5EF4-FFF2-40B4-BE49-F238E27FC236}">
                <a16:creationId xmlns:a16="http://schemas.microsoft.com/office/drawing/2014/main" id="{17BA4FD5-CE52-4159-9E9B-177127C85B1A}"/>
              </a:ext>
            </a:extLst>
          </p:cNvPr>
          <p:cNvSpPr txBox="1">
            <a:spLocks/>
          </p:cNvSpPr>
          <p:nvPr/>
        </p:nvSpPr>
        <p:spPr>
          <a:xfrm>
            <a:off x="1351343" y="3648565"/>
            <a:ext cx="7558764" cy="633718"/>
          </a:xfrm>
          <a:prstGeom prst="rect">
            <a:avLst/>
          </a:prstGeom>
        </p:spPr>
        <p:txBody>
          <a:bodyPr vert="horz" lIns="0" tIns="0" rIns="0" bIns="0" rtlCol="0" anchor="t" anchorCtr="0">
            <a:normAutofit fontScale="92500"/>
          </a:bodyPr>
          <a:lstStyle>
            <a:lvl1pPr algn="l" defTabSz="914377" rtl="0" eaLnBrk="1" latinLnBrk="0" hangingPunct="1">
              <a:lnSpc>
                <a:spcPts val="2600"/>
              </a:lnSpc>
              <a:spcBef>
                <a:spcPct val="0"/>
              </a:spcBef>
              <a:buNone/>
              <a:defRPr sz="2400" kern="1200">
                <a:solidFill>
                  <a:srgbClr val="2E6378"/>
                </a:solidFill>
                <a:latin typeface="Verdana" charset="0"/>
                <a:ea typeface="Verdana" charset="0"/>
                <a:cs typeface="Verdana" charset="0"/>
              </a:defRPr>
            </a:lvl1pPr>
          </a:lstStyle>
          <a:p>
            <a:r>
              <a:rPr lang="en-US" sz="2200" dirty="0">
                <a:solidFill>
                  <a:schemeClr val="bg1">
                    <a:lumMod val="75000"/>
                  </a:schemeClr>
                </a:solidFill>
              </a:rPr>
              <a:t>Protecting Aging Investors through Behavioural Insights </a:t>
            </a:r>
          </a:p>
        </p:txBody>
      </p:sp>
      <p:sp>
        <p:nvSpPr>
          <p:cNvPr id="8" name="Title 6">
            <a:extLst>
              <a:ext uri="{FF2B5EF4-FFF2-40B4-BE49-F238E27FC236}">
                <a16:creationId xmlns:a16="http://schemas.microsoft.com/office/drawing/2014/main" id="{CA191B75-DB6D-4CB7-9614-C34B04D29E3E}"/>
              </a:ext>
            </a:extLst>
          </p:cNvPr>
          <p:cNvSpPr txBox="1">
            <a:spLocks/>
          </p:cNvSpPr>
          <p:nvPr/>
        </p:nvSpPr>
        <p:spPr>
          <a:xfrm>
            <a:off x="1351875" y="2306497"/>
            <a:ext cx="6548951" cy="1122503"/>
          </a:xfrm>
          <a:prstGeom prst="rect">
            <a:avLst/>
          </a:prstGeom>
        </p:spPr>
        <p:txBody>
          <a:bodyPr vert="horz" lIns="0" tIns="0" rIns="0" bIns="0" rtlCol="0" anchor="t" anchorCtr="0">
            <a:noAutofit/>
          </a:bodyPr>
          <a:lstStyle>
            <a:lvl1pPr algn="l" defTabSz="914377" rtl="0" eaLnBrk="1" latinLnBrk="0" hangingPunct="1">
              <a:lnSpc>
                <a:spcPts val="2600"/>
              </a:lnSpc>
              <a:spcBef>
                <a:spcPct val="0"/>
              </a:spcBef>
              <a:buNone/>
              <a:defRPr sz="2400" kern="1200">
                <a:solidFill>
                  <a:srgbClr val="2E6378"/>
                </a:solidFill>
                <a:latin typeface="Verdana" charset="0"/>
                <a:ea typeface="Verdana" charset="0"/>
                <a:cs typeface="Verdana" charset="0"/>
              </a:defRPr>
            </a:lvl1pPr>
          </a:lstStyle>
          <a:p>
            <a:pPr>
              <a:spcAft>
                <a:spcPts val="200"/>
              </a:spcAft>
            </a:pPr>
            <a:r>
              <a:rPr lang="en-US" sz="2000" dirty="0">
                <a:solidFill>
                  <a:schemeClr val="bg1">
                    <a:lumMod val="75000"/>
                  </a:schemeClr>
                </a:solidFill>
              </a:rPr>
              <a:t>Regulatory Framework </a:t>
            </a:r>
          </a:p>
          <a:p>
            <a:pPr marL="342900" indent="-342900">
              <a:buFont typeface="Arial" panose="020B0604020202020204" pitchFamily="34" charset="0"/>
              <a:buChar char="•"/>
            </a:pPr>
            <a:r>
              <a:rPr lang="en-US" sz="2000" dirty="0">
                <a:solidFill>
                  <a:schemeClr val="bg1">
                    <a:lumMod val="75000"/>
                  </a:schemeClr>
                </a:solidFill>
              </a:rPr>
              <a:t>Trusted Contact Person</a:t>
            </a:r>
          </a:p>
          <a:p>
            <a:pPr marL="342900" indent="-342900">
              <a:buFont typeface="Arial" panose="020B0604020202020204" pitchFamily="34" charset="0"/>
              <a:buChar char="•"/>
            </a:pPr>
            <a:r>
              <a:rPr lang="en-US" sz="2000" dirty="0">
                <a:solidFill>
                  <a:schemeClr val="bg1">
                    <a:lumMod val="75000"/>
                  </a:schemeClr>
                </a:solidFill>
              </a:rPr>
              <a:t>Temporary Hold </a:t>
            </a:r>
          </a:p>
        </p:txBody>
      </p:sp>
      <p:sp>
        <p:nvSpPr>
          <p:cNvPr id="3" name="Oval 2">
            <a:extLst>
              <a:ext uri="{FF2B5EF4-FFF2-40B4-BE49-F238E27FC236}">
                <a16:creationId xmlns:a16="http://schemas.microsoft.com/office/drawing/2014/main" id="{ED18BDC1-A82E-4322-A94F-AB2AA8729278}"/>
              </a:ext>
            </a:extLst>
          </p:cNvPr>
          <p:cNvSpPr/>
          <p:nvPr/>
        </p:nvSpPr>
        <p:spPr>
          <a:xfrm>
            <a:off x="845389" y="1505344"/>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a:t>
            </a:r>
            <a:endParaRPr lang="en-CA" sz="1600" b="1" dirty="0"/>
          </a:p>
        </p:txBody>
      </p:sp>
      <p:sp>
        <p:nvSpPr>
          <p:cNvPr id="11" name="Oval 10">
            <a:extLst>
              <a:ext uri="{FF2B5EF4-FFF2-40B4-BE49-F238E27FC236}">
                <a16:creationId xmlns:a16="http://schemas.microsoft.com/office/drawing/2014/main" id="{FCCBC390-1C36-44FA-90A2-38E6AD94ABFD}"/>
              </a:ext>
            </a:extLst>
          </p:cNvPr>
          <p:cNvSpPr/>
          <p:nvPr/>
        </p:nvSpPr>
        <p:spPr>
          <a:xfrm>
            <a:off x="842778" y="2306498"/>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2</a:t>
            </a:r>
            <a:endParaRPr lang="en-CA" sz="1600" b="1" dirty="0"/>
          </a:p>
        </p:txBody>
      </p:sp>
      <p:sp>
        <p:nvSpPr>
          <p:cNvPr id="12" name="Oval 11">
            <a:extLst>
              <a:ext uri="{FF2B5EF4-FFF2-40B4-BE49-F238E27FC236}">
                <a16:creationId xmlns:a16="http://schemas.microsoft.com/office/drawing/2014/main" id="{FE4C6A54-01DE-4746-AC45-6F8809866A23}"/>
              </a:ext>
            </a:extLst>
          </p:cNvPr>
          <p:cNvSpPr/>
          <p:nvPr/>
        </p:nvSpPr>
        <p:spPr>
          <a:xfrm>
            <a:off x="864513" y="3614005"/>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3</a:t>
            </a:r>
            <a:endParaRPr lang="en-CA" sz="1600" b="1" dirty="0"/>
          </a:p>
        </p:txBody>
      </p:sp>
      <p:sp>
        <p:nvSpPr>
          <p:cNvPr id="13" name="Oval 12">
            <a:extLst>
              <a:ext uri="{FF2B5EF4-FFF2-40B4-BE49-F238E27FC236}">
                <a16:creationId xmlns:a16="http://schemas.microsoft.com/office/drawing/2014/main" id="{5F0883F0-D45D-4C59-B0E1-A9426704FC96}"/>
              </a:ext>
            </a:extLst>
          </p:cNvPr>
          <p:cNvSpPr/>
          <p:nvPr/>
        </p:nvSpPr>
        <p:spPr>
          <a:xfrm>
            <a:off x="873885" y="4331426"/>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4</a:t>
            </a:r>
            <a:endParaRPr lang="en-CA" sz="1600" b="1" dirty="0"/>
          </a:p>
        </p:txBody>
      </p:sp>
      <p:sp>
        <p:nvSpPr>
          <p:cNvPr id="14" name="Title 6">
            <a:extLst>
              <a:ext uri="{FF2B5EF4-FFF2-40B4-BE49-F238E27FC236}">
                <a16:creationId xmlns:a16="http://schemas.microsoft.com/office/drawing/2014/main" id="{14C570B0-9143-45DF-9F8A-9D38455FD4D6}"/>
              </a:ext>
            </a:extLst>
          </p:cNvPr>
          <p:cNvSpPr txBox="1">
            <a:spLocks/>
          </p:cNvSpPr>
          <p:nvPr/>
        </p:nvSpPr>
        <p:spPr>
          <a:xfrm>
            <a:off x="1351875" y="4316843"/>
            <a:ext cx="6833274" cy="405358"/>
          </a:xfrm>
          <a:prstGeom prst="rect">
            <a:avLst/>
          </a:prstGeom>
        </p:spPr>
        <p:txBody>
          <a:bodyPr vert="horz" lIns="0" tIns="0" rIns="0" bIns="0" rtlCol="0" anchor="t" anchorCtr="0">
            <a:normAutofit/>
          </a:bodyPr>
          <a:lstStyle>
            <a:lvl1pPr algn="l" defTabSz="914377" rtl="0" eaLnBrk="1" latinLnBrk="0" hangingPunct="1">
              <a:lnSpc>
                <a:spcPts val="2600"/>
              </a:lnSpc>
              <a:spcBef>
                <a:spcPct val="0"/>
              </a:spcBef>
              <a:buNone/>
              <a:defRPr sz="2400" kern="1200">
                <a:solidFill>
                  <a:srgbClr val="2E6378"/>
                </a:solidFill>
                <a:latin typeface="Verdana" charset="0"/>
                <a:ea typeface="Verdana" charset="0"/>
                <a:cs typeface="Verdana" charset="0"/>
              </a:defRPr>
            </a:lvl1pPr>
          </a:lstStyle>
          <a:p>
            <a:r>
              <a:rPr lang="en-US" sz="2000" dirty="0">
                <a:solidFill>
                  <a:schemeClr val="bg1">
                    <a:lumMod val="75000"/>
                  </a:schemeClr>
                </a:solidFill>
              </a:rPr>
              <a:t>White Label Resources</a:t>
            </a:r>
          </a:p>
        </p:txBody>
      </p:sp>
    </p:spTree>
    <p:extLst>
      <p:ext uri="{BB962C8B-B14F-4D97-AF65-F5344CB8AC3E}">
        <p14:creationId xmlns:p14="http://schemas.microsoft.com/office/powerpoint/2010/main" val="2121790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70BE-8419-49D8-92F0-7419FA7C8DED}"/>
              </a:ext>
            </a:extLst>
          </p:cNvPr>
          <p:cNvSpPr>
            <a:spLocks noGrp="1"/>
          </p:cNvSpPr>
          <p:nvPr>
            <p:ph type="title"/>
          </p:nvPr>
        </p:nvSpPr>
        <p:spPr/>
        <p:txBody>
          <a:bodyPr/>
          <a:lstStyle/>
          <a:p>
            <a:pPr>
              <a:lnSpc>
                <a:spcPts val="3700"/>
              </a:lnSpc>
            </a:pPr>
            <a:r>
              <a:rPr lang="en-US" b="1" dirty="0"/>
              <a:t>Control Form</a:t>
            </a:r>
          </a:p>
        </p:txBody>
      </p:sp>
      <p:sp>
        <p:nvSpPr>
          <p:cNvPr id="3" name="Footer Placeholder 2">
            <a:extLst>
              <a:ext uri="{FF2B5EF4-FFF2-40B4-BE49-F238E27FC236}">
                <a16:creationId xmlns:a16="http://schemas.microsoft.com/office/drawing/2014/main" id="{930C5DC8-4EF1-4A9B-9869-248C7230BC4A}"/>
              </a:ext>
            </a:extLst>
          </p:cNvPr>
          <p:cNvSpPr>
            <a:spLocks noGrp="1"/>
          </p:cNvSpPr>
          <p:nvPr>
            <p:ph type="ftr" sz="quarter" idx="10"/>
          </p:nvPr>
        </p:nvSpPr>
        <p:spPr>
          <a:xfrm>
            <a:off x="863601" y="6445254"/>
            <a:ext cx="5251450" cy="535433"/>
          </a:xfrm>
        </p:spPr>
        <p:txBody>
          <a:bodyPr/>
          <a:lstStyle/>
          <a:p>
            <a:r>
              <a:rPr lang="en-US" dirty="0"/>
              <a:t>Part 3 – Protecting Aging Investors through Behavioural Insights</a:t>
            </a:r>
          </a:p>
          <a:p>
            <a:endParaRPr lang="en-US" dirty="0"/>
          </a:p>
        </p:txBody>
      </p:sp>
      <p:sp>
        <p:nvSpPr>
          <p:cNvPr id="4" name="Slide Number Placeholder 3">
            <a:extLst>
              <a:ext uri="{FF2B5EF4-FFF2-40B4-BE49-F238E27FC236}">
                <a16:creationId xmlns:a16="http://schemas.microsoft.com/office/drawing/2014/main" id="{605D98D7-CDFB-4D60-8393-775489E440C4}"/>
              </a:ext>
            </a:extLst>
          </p:cNvPr>
          <p:cNvSpPr>
            <a:spLocks noGrp="1"/>
          </p:cNvSpPr>
          <p:nvPr>
            <p:ph type="sldNum" sz="quarter" idx="11"/>
          </p:nvPr>
        </p:nvSpPr>
        <p:spPr/>
        <p:txBody>
          <a:bodyPr/>
          <a:lstStyle/>
          <a:p>
            <a:fld id="{515A1B19-A6DB-6343-AEEA-D4983C5A55B6}" type="slidenum">
              <a:rPr lang="en-US" smtClean="0"/>
              <a:pPr/>
              <a:t>29</a:t>
            </a:fld>
            <a:endParaRPr lang="en-US" dirty="0"/>
          </a:p>
        </p:txBody>
      </p:sp>
      <p:pic>
        <p:nvPicPr>
          <p:cNvPr id="8" name="Picture 7">
            <a:extLst>
              <a:ext uri="{FF2B5EF4-FFF2-40B4-BE49-F238E27FC236}">
                <a16:creationId xmlns:a16="http://schemas.microsoft.com/office/drawing/2014/main" id="{8B3D5ED7-A9FF-4D47-A280-44C52671FB6B}"/>
              </a:ext>
            </a:extLst>
          </p:cNvPr>
          <p:cNvPicPr>
            <a:picLocks noChangeAspect="1"/>
          </p:cNvPicPr>
          <p:nvPr/>
        </p:nvPicPr>
        <p:blipFill>
          <a:blip r:embed="rId3"/>
          <a:stretch>
            <a:fillRect/>
          </a:stretch>
        </p:blipFill>
        <p:spPr>
          <a:xfrm>
            <a:off x="539748" y="1609283"/>
            <a:ext cx="8299066" cy="3639433"/>
          </a:xfrm>
          <a:prstGeom prst="rect">
            <a:avLst/>
          </a:prstGeom>
        </p:spPr>
      </p:pic>
    </p:spTree>
    <p:extLst>
      <p:ext uri="{BB962C8B-B14F-4D97-AF65-F5344CB8AC3E}">
        <p14:creationId xmlns:p14="http://schemas.microsoft.com/office/powerpoint/2010/main" val="1309295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70BE-8419-49D8-92F0-7419FA7C8DED}"/>
              </a:ext>
            </a:extLst>
          </p:cNvPr>
          <p:cNvSpPr>
            <a:spLocks noGrp="1"/>
          </p:cNvSpPr>
          <p:nvPr>
            <p:ph type="title"/>
          </p:nvPr>
        </p:nvSpPr>
        <p:spPr/>
        <p:txBody>
          <a:bodyPr/>
          <a:lstStyle/>
          <a:p>
            <a:pPr>
              <a:lnSpc>
                <a:spcPts val="3700"/>
              </a:lnSpc>
            </a:pPr>
            <a:r>
              <a:rPr lang="en-US" b="1" dirty="0"/>
              <a:t>Control Form</a:t>
            </a:r>
          </a:p>
        </p:txBody>
      </p:sp>
      <p:sp>
        <p:nvSpPr>
          <p:cNvPr id="3" name="Footer Placeholder 2">
            <a:extLst>
              <a:ext uri="{FF2B5EF4-FFF2-40B4-BE49-F238E27FC236}">
                <a16:creationId xmlns:a16="http://schemas.microsoft.com/office/drawing/2014/main" id="{930C5DC8-4EF1-4A9B-9869-248C7230BC4A}"/>
              </a:ext>
            </a:extLst>
          </p:cNvPr>
          <p:cNvSpPr>
            <a:spLocks noGrp="1"/>
          </p:cNvSpPr>
          <p:nvPr>
            <p:ph type="ftr" sz="quarter" idx="10"/>
          </p:nvPr>
        </p:nvSpPr>
        <p:spPr>
          <a:xfrm>
            <a:off x="863601" y="6445254"/>
            <a:ext cx="5251450" cy="535433"/>
          </a:xfrm>
        </p:spPr>
        <p:txBody>
          <a:bodyPr/>
          <a:lstStyle/>
          <a:p>
            <a:r>
              <a:rPr lang="en-US" dirty="0"/>
              <a:t>Part 3 – Protecting Aging Investors through Behavioural Insights</a:t>
            </a:r>
          </a:p>
          <a:p>
            <a:endParaRPr lang="en-US" dirty="0"/>
          </a:p>
        </p:txBody>
      </p:sp>
      <p:sp>
        <p:nvSpPr>
          <p:cNvPr id="4" name="Slide Number Placeholder 3">
            <a:extLst>
              <a:ext uri="{FF2B5EF4-FFF2-40B4-BE49-F238E27FC236}">
                <a16:creationId xmlns:a16="http://schemas.microsoft.com/office/drawing/2014/main" id="{605D98D7-CDFB-4D60-8393-775489E440C4}"/>
              </a:ext>
            </a:extLst>
          </p:cNvPr>
          <p:cNvSpPr>
            <a:spLocks noGrp="1"/>
          </p:cNvSpPr>
          <p:nvPr>
            <p:ph type="sldNum" sz="quarter" idx="11"/>
          </p:nvPr>
        </p:nvSpPr>
        <p:spPr/>
        <p:txBody>
          <a:bodyPr/>
          <a:lstStyle/>
          <a:p>
            <a:fld id="{515A1B19-A6DB-6343-AEEA-D4983C5A55B6}" type="slidenum">
              <a:rPr lang="en-US" smtClean="0"/>
              <a:pPr/>
              <a:t>30</a:t>
            </a:fld>
            <a:endParaRPr lang="en-US" dirty="0"/>
          </a:p>
        </p:txBody>
      </p:sp>
      <p:pic>
        <p:nvPicPr>
          <p:cNvPr id="6" name="Picture 5">
            <a:extLst>
              <a:ext uri="{FF2B5EF4-FFF2-40B4-BE49-F238E27FC236}">
                <a16:creationId xmlns:a16="http://schemas.microsoft.com/office/drawing/2014/main" id="{6C4961CF-41A8-4E82-B895-C2488AED8F37}"/>
              </a:ext>
            </a:extLst>
          </p:cNvPr>
          <p:cNvPicPr>
            <a:picLocks noChangeAspect="1"/>
          </p:cNvPicPr>
          <p:nvPr/>
        </p:nvPicPr>
        <p:blipFill rotWithShape="1">
          <a:blip r:embed="rId3"/>
          <a:srcRect b="18431"/>
          <a:stretch/>
        </p:blipFill>
        <p:spPr>
          <a:xfrm>
            <a:off x="539748" y="1665300"/>
            <a:ext cx="8147944" cy="3527400"/>
          </a:xfrm>
          <a:prstGeom prst="rect">
            <a:avLst/>
          </a:prstGeom>
        </p:spPr>
      </p:pic>
      <p:sp>
        <p:nvSpPr>
          <p:cNvPr id="7" name="Arrow: Right 6">
            <a:extLst>
              <a:ext uri="{FF2B5EF4-FFF2-40B4-BE49-F238E27FC236}">
                <a16:creationId xmlns:a16="http://schemas.microsoft.com/office/drawing/2014/main" id="{4DD80553-FA5C-4AC1-AE58-BDC4F4A08E6C}"/>
              </a:ext>
            </a:extLst>
          </p:cNvPr>
          <p:cNvSpPr/>
          <p:nvPr/>
        </p:nvSpPr>
        <p:spPr>
          <a:xfrm>
            <a:off x="59999" y="2564904"/>
            <a:ext cx="323528" cy="288032"/>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9" name="Arrow: Right 8">
            <a:extLst>
              <a:ext uri="{FF2B5EF4-FFF2-40B4-BE49-F238E27FC236}">
                <a16:creationId xmlns:a16="http://schemas.microsoft.com/office/drawing/2014/main" id="{431CE588-C226-4B33-B9A2-1591F2020B5B}"/>
              </a:ext>
            </a:extLst>
          </p:cNvPr>
          <p:cNvSpPr/>
          <p:nvPr/>
        </p:nvSpPr>
        <p:spPr>
          <a:xfrm>
            <a:off x="75143" y="4853868"/>
            <a:ext cx="323528" cy="288032"/>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379995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70BE-8419-49D8-92F0-7419FA7C8DED}"/>
              </a:ext>
            </a:extLst>
          </p:cNvPr>
          <p:cNvSpPr>
            <a:spLocks noGrp="1"/>
          </p:cNvSpPr>
          <p:nvPr>
            <p:ph type="title"/>
          </p:nvPr>
        </p:nvSpPr>
        <p:spPr/>
        <p:txBody>
          <a:bodyPr/>
          <a:lstStyle/>
          <a:p>
            <a:pPr>
              <a:lnSpc>
                <a:spcPts val="3700"/>
              </a:lnSpc>
            </a:pPr>
            <a:r>
              <a:rPr lang="en-US" b="1" dirty="0"/>
              <a:t>Experimental Results</a:t>
            </a:r>
          </a:p>
        </p:txBody>
      </p:sp>
      <p:sp>
        <p:nvSpPr>
          <p:cNvPr id="3" name="Footer Placeholder 2">
            <a:extLst>
              <a:ext uri="{FF2B5EF4-FFF2-40B4-BE49-F238E27FC236}">
                <a16:creationId xmlns:a16="http://schemas.microsoft.com/office/drawing/2014/main" id="{930C5DC8-4EF1-4A9B-9869-248C7230BC4A}"/>
              </a:ext>
            </a:extLst>
          </p:cNvPr>
          <p:cNvSpPr>
            <a:spLocks noGrp="1"/>
          </p:cNvSpPr>
          <p:nvPr>
            <p:ph type="ftr" sz="quarter" idx="10"/>
          </p:nvPr>
        </p:nvSpPr>
        <p:spPr>
          <a:xfrm>
            <a:off x="863601" y="6445254"/>
            <a:ext cx="5251450" cy="535433"/>
          </a:xfrm>
        </p:spPr>
        <p:txBody>
          <a:bodyPr/>
          <a:lstStyle/>
          <a:p>
            <a:r>
              <a:rPr lang="en-US" dirty="0"/>
              <a:t>Part 3 – Protecting Aging Investors through Behavioural Insights</a:t>
            </a:r>
          </a:p>
          <a:p>
            <a:endParaRPr lang="en-US" dirty="0"/>
          </a:p>
        </p:txBody>
      </p:sp>
      <p:sp>
        <p:nvSpPr>
          <p:cNvPr id="4" name="Slide Number Placeholder 3">
            <a:extLst>
              <a:ext uri="{FF2B5EF4-FFF2-40B4-BE49-F238E27FC236}">
                <a16:creationId xmlns:a16="http://schemas.microsoft.com/office/drawing/2014/main" id="{605D98D7-CDFB-4D60-8393-775489E440C4}"/>
              </a:ext>
            </a:extLst>
          </p:cNvPr>
          <p:cNvSpPr>
            <a:spLocks noGrp="1"/>
          </p:cNvSpPr>
          <p:nvPr>
            <p:ph type="sldNum" sz="quarter" idx="11"/>
          </p:nvPr>
        </p:nvSpPr>
        <p:spPr/>
        <p:txBody>
          <a:bodyPr/>
          <a:lstStyle/>
          <a:p>
            <a:fld id="{515A1B19-A6DB-6343-AEEA-D4983C5A55B6}" type="slidenum">
              <a:rPr lang="en-US" smtClean="0"/>
              <a:pPr/>
              <a:t>31</a:t>
            </a:fld>
            <a:endParaRPr lang="en-US" dirty="0"/>
          </a:p>
        </p:txBody>
      </p:sp>
      <p:pic>
        <p:nvPicPr>
          <p:cNvPr id="8" name="Picture 7">
            <a:extLst>
              <a:ext uri="{FF2B5EF4-FFF2-40B4-BE49-F238E27FC236}">
                <a16:creationId xmlns:a16="http://schemas.microsoft.com/office/drawing/2014/main" id="{A541F39B-3F99-47EA-B970-9A75DE4ADD06}"/>
              </a:ext>
            </a:extLst>
          </p:cNvPr>
          <p:cNvPicPr>
            <a:picLocks noChangeAspect="1"/>
          </p:cNvPicPr>
          <p:nvPr/>
        </p:nvPicPr>
        <p:blipFill rotWithShape="1">
          <a:blip r:embed="rId3"/>
          <a:srcRect r="9175"/>
          <a:stretch/>
        </p:blipFill>
        <p:spPr>
          <a:xfrm>
            <a:off x="539748" y="1737683"/>
            <a:ext cx="7498861" cy="4320480"/>
          </a:xfrm>
          <a:prstGeom prst="rect">
            <a:avLst/>
          </a:prstGeom>
        </p:spPr>
      </p:pic>
    </p:spTree>
    <p:extLst>
      <p:ext uri="{BB962C8B-B14F-4D97-AF65-F5344CB8AC3E}">
        <p14:creationId xmlns:p14="http://schemas.microsoft.com/office/powerpoint/2010/main" val="2673057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70BE-8419-49D8-92F0-7419FA7C8DED}"/>
              </a:ext>
            </a:extLst>
          </p:cNvPr>
          <p:cNvSpPr>
            <a:spLocks noGrp="1"/>
          </p:cNvSpPr>
          <p:nvPr>
            <p:ph type="title"/>
          </p:nvPr>
        </p:nvSpPr>
        <p:spPr/>
        <p:txBody>
          <a:bodyPr/>
          <a:lstStyle/>
          <a:p>
            <a:pPr>
              <a:lnSpc>
                <a:spcPts val="3700"/>
              </a:lnSpc>
            </a:pPr>
            <a:r>
              <a:rPr lang="en-US" b="1" dirty="0"/>
              <a:t>Experimental Results</a:t>
            </a:r>
          </a:p>
        </p:txBody>
      </p:sp>
      <p:sp>
        <p:nvSpPr>
          <p:cNvPr id="3" name="Footer Placeholder 2">
            <a:extLst>
              <a:ext uri="{FF2B5EF4-FFF2-40B4-BE49-F238E27FC236}">
                <a16:creationId xmlns:a16="http://schemas.microsoft.com/office/drawing/2014/main" id="{930C5DC8-4EF1-4A9B-9869-248C7230BC4A}"/>
              </a:ext>
            </a:extLst>
          </p:cNvPr>
          <p:cNvSpPr>
            <a:spLocks noGrp="1"/>
          </p:cNvSpPr>
          <p:nvPr>
            <p:ph type="ftr" sz="quarter" idx="10"/>
          </p:nvPr>
        </p:nvSpPr>
        <p:spPr>
          <a:xfrm>
            <a:off x="863601" y="6445254"/>
            <a:ext cx="5251450" cy="535433"/>
          </a:xfrm>
        </p:spPr>
        <p:txBody>
          <a:bodyPr/>
          <a:lstStyle/>
          <a:p>
            <a:r>
              <a:rPr lang="en-US" dirty="0"/>
              <a:t>Part 3 – Protecting Aging Investors through Behavioural Insights</a:t>
            </a:r>
          </a:p>
          <a:p>
            <a:endParaRPr lang="en-US" dirty="0"/>
          </a:p>
        </p:txBody>
      </p:sp>
      <p:sp>
        <p:nvSpPr>
          <p:cNvPr id="4" name="Slide Number Placeholder 3">
            <a:extLst>
              <a:ext uri="{FF2B5EF4-FFF2-40B4-BE49-F238E27FC236}">
                <a16:creationId xmlns:a16="http://schemas.microsoft.com/office/drawing/2014/main" id="{605D98D7-CDFB-4D60-8393-775489E440C4}"/>
              </a:ext>
            </a:extLst>
          </p:cNvPr>
          <p:cNvSpPr>
            <a:spLocks noGrp="1"/>
          </p:cNvSpPr>
          <p:nvPr>
            <p:ph type="sldNum" sz="quarter" idx="11"/>
          </p:nvPr>
        </p:nvSpPr>
        <p:spPr/>
        <p:txBody>
          <a:bodyPr/>
          <a:lstStyle/>
          <a:p>
            <a:fld id="{515A1B19-A6DB-6343-AEEA-D4983C5A55B6}" type="slidenum">
              <a:rPr lang="en-US" smtClean="0"/>
              <a:pPr/>
              <a:t>32</a:t>
            </a:fld>
            <a:endParaRPr lang="en-US" dirty="0"/>
          </a:p>
        </p:txBody>
      </p:sp>
      <p:pic>
        <p:nvPicPr>
          <p:cNvPr id="6" name="Picture 5">
            <a:extLst>
              <a:ext uri="{FF2B5EF4-FFF2-40B4-BE49-F238E27FC236}">
                <a16:creationId xmlns:a16="http://schemas.microsoft.com/office/drawing/2014/main" id="{B0E7A5B0-86E7-4397-8AE4-32B650A76439}"/>
              </a:ext>
            </a:extLst>
          </p:cNvPr>
          <p:cNvPicPr>
            <a:picLocks noChangeAspect="1"/>
          </p:cNvPicPr>
          <p:nvPr/>
        </p:nvPicPr>
        <p:blipFill>
          <a:blip r:embed="rId3"/>
          <a:stretch>
            <a:fillRect/>
          </a:stretch>
        </p:blipFill>
        <p:spPr>
          <a:xfrm>
            <a:off x="863601" y="1671076"/>
            <a:ext cx="7196009" cy="4017961"/>
          </a:xfrm>
          <a:prstGeom prst="rect">
            <a:avLst/>
          </a:prstGeom>
        </p:spPr>
      </p:pic>
    </p:spTree>
    <p:extLst>
      <p:ext uri="{BB962C8B-B14F-4D97-AF65-F5344CB8AC3E}">
        <p14:creationId xmlns:p14="http://schemas.microsoft.com/office/powerpoint/2010/main" val="2451371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70BE-8419-49D8-92F0-7419FA7C8DED}"/>
              </a:ext>
            </a:extLst>
          </p:cNvPr>
          <p:cNvSpPr>
            <a:spLocks noGrp="1"/>
          </p:cNvSpPr>
          <p:nvPr>
            <p:ph type="title"/>
          </p:nvPr>
        </p:nvSpPr>
        <p:spPr/>
        <p:txBody>
          <a:bodyPr/>
          <a:lstStyle/>
          <a:p>
            <a:pPr>
              <a:lnSpc>
                <a:spcPts val="3700"/>
              </a:lnSpc>
            </a:pPr>
            <a:r>
              <a:rPr lang="en-US" b="1" dirty="0"/>
              <a:t>Evidence-Based Recommendations</a:t>
            </a:r>
          </a:p>
        </p:txBody>
      </p:sp>
      <p:sp>
        <p:nvSpPr>
          <p:cNvPr id="3" name="Footer Placeholder 2">
            <a:extLst>
              <a:ext uri="{FF2B5EF4-FFF2-40B4-BE49-F238E27FC236}">
                <a16:creationId xmlns:a16="http://schemas.microsoft.com/office/drawing/2014/main" id="{930C5DC8-4EF1-4A9B-9869-248C7230BC4A}"/>
              </a:ext>
            </a:extLst>
          </p:cNvPr>
          <p:cNvSpPr>
            <a:spLocks noGrp="1"/>
          </p:cNvSpPr>
          <p:nvPr>
            <p:ph type="ftr" sz="quarter" idx="10"/>
          </p:nvPr>
        </p:nvSpPr>
        <p:spPr>
          <a:xfrm>
            <a:off x="863601" y="6445254"/>
            <a:ext cx="5251450" cy="535433"/>
          </a:xfrm>
        </p:spPr>
        <p:txBody>
          <a:bodyPr/>
          <a:lstStyle/>
          <a:p>
            <a:r>
              <a:rPr lang="en-US" dirty="0"/>
              <a:t>Part 3 – Protecting Aging Investors through Behavioural Insights</a:t>
            </a:r>
          </a:p>
          <a:p>
            <a:endParaRPr lang="en-US" dirty="0"/>
          </a:p>
        </p:txBody>
      </p:sp>
      <p:sp>
        <p:nvSpPr>
          <p:cNvPr id="4" name="Slide Number Placeholder 3">
            <a:extLst>
              <a:ext uri="{FF2B5EF4-FFF2-40B4-BE49-F238E27FC236}">
                <a16:creationId xmlns:a16="http://schemas.microsoft.com/office/drawing/2014/main" id="{605D98D7-CDFB-4D60-8393-775489E440C4}"/>
              </a:ext>
            </a:extLst>
          </p:cNvPr>
          <p:cNvSpPr>
            <a:spLocks noGrp="1"/>
          </p:cNvSpPr>
          <p:nvPr>
            <p:ph type="sldNum" sz="quarter" idx="11"/>
          </p:nvPr>
        </p:nvSpPr>
        <p:spPr/>
        <p:txBody>
          <a:bodyPr/>
          <a:lstStyle/>
          <a:p>
            <a:fld id="{515A1B19-A6DB-6343-AEEA-D4983C5A55B6}" type="slidenum">
              <a:rPr lang="en-US" smtClean="0"/>
              <a:pPr/>
              <a:t>33</a:t>
            </a:fld>
            <a:endParaRPr lang="en-US" dirty="0"/>
          </a:p>
        </p:txBody>
      </p:sp>
      <p:sp>
        <p:nvSpPr>
          <p:cNvPr id="5" name="Content Placeholder 4">
            <a:extLst>
              <a:ext uri="{FF2B5EF4-FFF2-40B4-BE49-F238E27FC236}">
                <a16:creationId xmlns:a16="http://schemas.microsoft.com/office/drawing/2014/main" id="{70BFE3D7-BB2E-462E-8586-EF626100178A}"/>
              </a:ext>
            </a:extLst>
          </p:cNvPr>
          <p:cNvSpPr>
            <a:spLocks noGrp="1"/>
          </p:cNvSpPr>
          <p:nvPr>
            <p:ph sz="quarter" idx="12"/>
          </p:nvPr>
        </p:nvSpPr>
        <p:spPr>
          <a:xfrm>
            <a:off x="858840" y="1702733"/>
            <a:ext cx="7740650" cy="4103545"/>
          </a:xfrm>
        </p:spPr>
        <p:txBody>
          <a:bodyPr/>
          <a:lstStyle/>
          <a:p>
            <a:r>
              <a:rPr lang="en-CA" dirty="0"/>
              <a:t>Describe the role of the TCP in plain language.</a:t>
            </a:r>
          </a:p>
          <a:p>
            <a:endParaRPr lang="en-CA" dirty="0"/>
          </a:p>
          <a:p>
            <a:r>
              <a:rPr lang="en-CA" dirty="0"/>
              <a:t>A statement intending to boost decision making by informing about the risks associated with investing.</a:t>
            </a:r>
          </a:p>
          <a:p>
            <a:endParaRPr lang="en-CA" dirty="0"/>
          </a:p>
          <a:p>
            <a:r>
              <a:rPr lang="en-CA" dirty="0"/>
              <a:t>A statement providing a social reference for the acceptance of the role of the TCP.</a:t>
            </a:r>
          </a:p>
          <a:p>
            <a:endParaRPr lang="en-CA" dirty="0"/>
          </a:p>
          <a:p>
            <a:r>
              <a:rPr lang="en-CA" dirty="0"/>
              <a:t>Active choice format for appointing a TCP.</a:t>
            </a:r>
          </a:p>
          <a:p>
            <a:pPr marL="0" lvl="0" indent="0">
              <a:buNone/>
            </a:pPr>
            <a:endParaRPr lang="en-CA" dirty="0"/>
          </a:p>
          <a:p>
            <a:pPr marL="0" lvl="0" indent="0">
              <a:buNone/>
            </a:pPr>
            <a:endParaRPr lang="en-CA" dirty="0"/>
          </a:p>
          <a:p>
            <a:pPr marL="0" indent="0">
              <a:buNone/>
            </a:pPr>
            <a:r>
              <a:rPr lang="en-CA" dirty="0"/>
              <a:t> </a:t>
            </a:r>
          </a:p>
        </p:txBody>
      </p:sp>
    </p:spTree>
    <p:extLst>
      <p:ext uri="{BB962C8B-B14F-4D97-AF65-F5344CB8AC3E}">
        <p14:creationId xmlns:p14="http://schemas.microsoft.com/office/powerpoint/2010/main" val="137858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51875" y="1527116"/>
            <a:ext cx="7191233" cy="534836"/>
          </a:xfrm>
        </p:spPr>
        <p:txBody>
          <a:bodyPr>
            <a:normAutofit/>
          </a:bodyPr>
          <a:lstStyle/>
          <a:p>
            <a:r>
              <a:rPr lang="en-US" sz="2000" dirty="0">
                <a:solidFill>
                  <a:schemeClr val="bg1">
                    <a:lumMod val="75000"/>
                  </a:schemeClr>
                </a:solidFill>
              </a:rPr>
              <a:t>Background	 </a:t>
            </a:r>
          </a:p>
        </p:txBody>
      </p:sp>
      <p:sp>
        <p:nvSpPr>
          <p:cNvPr id="5" name="Footer Placeholder 4"/>
          <p:cNvSpPr>
            <a:spLocks noGrp="1"/>
          </p:cNvSpPr>
          <p:nvPr>
            <p:ph type="ftr" sz="quarter" idx="10"/>
          </p:nvPr>
        </p:nvSpPr>
        <p:spPr/>
        <p:txBody>
          <a:bodyPr/>
          <a:lstStyle/>
          <a:p>
            <a:r>
              <a:rPr lang="en-US" dirty="0"/>
              <a:t>Part 4 – White Label Resources </a:t>
            </a:r>
          </a:p>
        </p:txBody>
      </p:sp>
      <p:sp>
        <p:nvSpPr>
          <p:cNvPr id="9" name="Slide Number Placeholder 8"/>
          <p:cNvSpPr>
            <a:spLocks noGrp="1"/>
          </p:cNvSpPr>
          <p:nvPr>
            <p:ph type="sldNum" sz="quarter" idx="11"/>
          </p:nvPr>
        </p:nvSpPr>
        <p:spPr/>
        <p:txBody>
          <a:bodyPr/>
          <a:lstStyle/>
          <a:p>
            <a:fld id="{515A1B19-A6DB-6343-AEEA-D4983C5A55B6}" type="slidenum">
              <a:rPr lang="en-US" smtClean="0"/>
              <a:pPr/>
              <a:t>34</a:t>
            </a:fld>
            <a:endParaRPr lang="en-US" dirty="0"/>
          </a:p>
        </p:txBody>
      </p:sp>
      <p:sp>
        <p:nvSpPr>
          <p:cNvPr id="6" name="Title 6">
            <a:extLst>
              <a:ext uri="{FF2B5EF4-FFF2-40B4-BE49-F238E27FC236}">
                <a16:creationId xmlns:a16="http://schemas.microsoft.com/office/drawing/2014/main" id="{17BA4FD5-CE52-4159-9E9B-177127C85B1A}"/>
              </a:ext>
            </a:extLst>
          </p:cNvPr>
          <p:cNvSpPr txBox="1">
            <a:spLocks/>
          </p:cNvSpPr>
          <p:nvPr/>
        </p:nvSpPr>
        <p:spPr>
          <a:xfrm>
            <a:off x="1351343" y="3648565"/>
            <a:ext cx="7558764" cy="633718"/>
          </a:xfrm>
          <a:prstGeom prst="rect">
            <a:avLst/>
          </a:prstGeom>
        </p:spPr>
        <p:txBody>
          <a:bodyPr vert="horz" lIns="0" tIns="0" rIns="0" bIns="0" rtlCol="0" anchor="t" anchorCtr="0">
            <a:normAutofit fontScale="92500"/>
          </a:bodyPr>
          <a:lstStyle>
            <a:lvl1pPr algn="l" defTabSz="914377" rtl="0" eaLnBrk="1" latinLnBrk="0" hangingPunct="1">
              <a:lnSpc>
                <a:spcPts val="2600"/>
              </a:lnSpc>
              <a:spcBef>
                <a:spcPct val="0"/>
              </a:spcBef>
              <a:buNone/>
              <a:defRPr sz="2400" kern="1200">
                <a:solidFill>
                  <a:srgbClr val="2E6378"/>
                </a:solidFill>
                <a:latin typeface="Verdana" charset="0"/>
                <a:ea typeface="Verdana" charset="0"/>
                <a:cs typeface="Verdana" charset="0"/>
              </a:defRPr>
            </a:lvl1pPr>
          </a:lstStyle>
          <a:p>
            <a:r>
              <a:rPr lang="en-US" sz="2200" dirty="0">
                <a:solidFill>
                  <a:schemeClr val="bg1">
                    <a:lumMod val="75000"/>
                  </a:schemeClr>
                </a:solidFill>
              </a:rPr>
              <a:t>Protecting Aging Investors through Behavioural Insights </a:t>
            </a:r>
          </a:p>
        </p:txBody>
      </p:sp>
      <p:sp>
        <p:nvSpPr>
          <p:cNvPr id="8" name="Title 6">
            <a:extLst>
              <a:ext uri="{FF2B5EF4-FFF2-40B4-BE49-F238E27FC236}">
                <a16:creationId xmlns:a16="http://schemas.microsoft.com/office/drawing/2014/main" id="{CA191B75-DB6D-4CB7-9614-C34B04D29E3E}"/>
              </a:ext>
            </a:extLst>
          </p:cNvPr>
          <p:cNvSpPr txBox="1">
            <a:spLocks/>
          </p:cNvSpPr>
          <p:nvPr/>
        </p:nvSpPr>
        <p:spPr>
          <a:xfrm>
            <a:off x="1351875" y="2306497"/>
            <a:ext cx="6548951" cy="1122503"/>
          </a:xfrm>
          <a:prstGeom prst="rect">
            <a:avLst/>
          </a:prstGeom>
        </p:spPr>
        <p:txBody>
          <a:bodyPr vert="horz" lIns="0" tIns="0" rIns="0" bIns="0" rtlCol="0" anchor="t" anchorCtr="0">
            <a:noAutofit/>
          </a:bodyPr>
          <a:lstStyle>
            <a:lvl1pPr algn="l" defTabSz="914377" rtl="0" eaLnBrk="1" latinLnBrk="0" hangingPunct="1">
              <a:lnSpc>
                <a:spcPts val="2600"/>
              </a:lnSpc>
              <a:spcBef>
                <a:spcPct val="0"/>
              </a:spcBef>
              <a:buNone/>
              <a:defRPr sz="2400" kern="1200">
                <a:solidFill>
                  <a:srgbClr val="2E6378"/>
                </a:solidFill>
                <a:latin typeface="Verdana" charset="0"/>
                <a:ea typeface="Verdana" charset="0"/>
                <a:cs typeface="Verdana" charset="0"/>
              </a:defRPr>
            </a:lvl1pPr>
          </a:lstStyle>
          <a:p>
            <a:pPr>
              <a:spcAft>
                <a:spcPts val="200"/>
              </a:spcAft>
            </a:pPr>
            <a:r>
              <a:rPr lang="en-US" sz="2000" dirty="0">
                <a:solidFill>
                  <a:schemeClr val="bg1">
                    <a:lumMod val="75000"/>
                  </a:schemeClr>
                </a:solidFill>
              </a:rPr>
              <a:t>Regulatory Framework </a:t>
            </a:r>
          </a:p>
          <a:p>
            <a:pPr marL="342900" indent="-342900">
              <a:buFont typeface="Arial" panose="020B0604020202020204" pitchFamily="34" charset="0"/>
              <a:buChar char="•"/>
            </a:pPr>
            <a:r>
              <a:rPr lang="en-US" sz="2000" dirty="0">
                <a:solidFill>
                  <a:schemeClr val="bg1">
                    <a:lumMod val="75000"/>
                  </a:schemeClr>
                </a:solidFill>
              </a:rPr>
              <a:t>Trusted Contact Person</a:t>
            </a:r>
          </a:p>
          <a:p>
            <a:pPr marL="342900" indent="-342900">
              <a:buFont typeface="Arial" panose="020B0604020202020204" pitchFamily="34" charset="0"/>
              <a:buChar char="•"/>
            </a:pPr>
            <a:r>
              <a:rPr lang="en-US" sz="2000" dirty="0">
                <a:solidFill>
                  <a:schemeClr val="bg1">
                    <a:lumMod val="75000"/>
                  </a:schemeClr>
                </a:solidFill>
              </a:rPr>
              <a:t>Temporary Hold </a:t>
            </a:r>
          </a:p>
        </p:txBody>
      </p:sp>
      <p:sp>
        <p:nvSpPr>
          <p:cNvPr id="3" name="Oval 2">
            <a:extLst>
              <a:ext uri="{FF2B5EF4-FFF2-40B4-BE49-F238E27FC236}">
                <a16:creationId xmlns:a16="http://schemas.microsoft.com/office/drawing/2014/main" id="{ED18BDC1-A82E-4322-A94F-AB2AA8729278}"/>
              </a:ext>
            </a:extLst>
          </p:cNvPr>
          <p:cNvSpPr/>
          <p:nvPr/>
        </p:nvSpPr>
        <p:spPr>
          <a:xfrm>
            <a:off x="845389" y="1505344"/>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a:t>
            </a:r>
            <a:endParaRPr lang="en-CA" sz="1600" b="1" dirty="0"/>
          </a:p>
        </p:txBody>
      </p:sp>
      <p:sp>
        <p:nvSpPr>
          <p:cNvPr id="11" name="Oval 10">
            <a:extLst>
              <a:ext uri="{FF2B5EF4-FFF2-40B4-BE49-F238E27FC236}">
                <a16:creationId xmlns:a16="http://schemas.microsoft.com/office/drawing/2014/main" id="{FCCBC390-1C36-44FA-90A2-38E6AD94ABFD}"/>
              </a:ext>
            </a:extLst>
          </p:cNvPr>
          <p:cNvSpPr/>
          <p:nvPr/>
        </p:nvSpPr>
        <p:spPr>
          <a:xfrm>
            <a:off x="842778" y="2306498"/>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2</a:t>
            </a:r>
            <a:endParaRPr lang="en-CA" sz="1600" b="1" dirty="0"/>
          </a:p>
        </p:txBody>
      </p:sp>
      <p:sp>
        <p:nvSpPr>
          <p:cNvPr id="12" name="Oval 11">
            <a:extLst>
              <a:ext uri="{FF2B5EF4-FFF2-40B4-BE49-F238E27FC236}">
                <a16:creationId xmlns:a16="http://schemas.microsoft.com/office/drawing/2014/main" id="{FE4C6A54-01DE-4746-AC45-6F8809866A23}"/>
              </a:ext>
            </a:extLst>
          </p:cNvPr>
          <p:cNvSpPr/>
          <p:nvPr/>
        </p:nvSpPr>
        <p:spPr>
          <a:xfrm>
            <a:off x="864513" y="3614005"/>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3</a:t>
            </a:r>
            <a:endParaRPr lang="en-CA" sz="1600" b="1" dirty="0"/>
          </a:p>
        </p:txBody>
      </p:sp>
      <p:sp>
        <p:nvSpPr>
          <p:cNvPr id="13" name="Oval 12">
            <a:extLst>
              <a:ext uri="{FF2B5EF4-FFF2-40B4-BE49-F238E27FC236}">
                <a16:creationId xmlns:a16="http://schemas.microsoft.com/office/drawing/2014/main" id="{5F0883F0-D45D-4C59-B0E1-A9426704FC96}"/>
              </a:ext>
            </a:extLst>
          </p:cNvPr>
          <p:cNvSpPr/>
          <p:nvPr/>
        </p:nvSpPr>
        <p:spPr>
          <a:xfrm>
            <a:off x="873885" y="4331426"/>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4</a:t>
            </a:r>
            <a:endParaRPr lang="en-CA" sz="1600" b="1" dirty="0"/>
          </a:p>
        </p:txBody>
      </p:sp>
      <p:sp>
        <p:nvSpPr>
          <p:cNvPr id="14" name="Title 6">
            <a:extLst>
              <a:ext uri="{FF2B5EF4-FFF2-40B4-BE49-F238E27FC236}">
                <a16:creationId xmlns:a16="http://schemas.microsoft.com/office/drawing/2014/main" id="{14C570B0-9143-45DF-9F8A-9D38455FD4D6}"/>
              </a:ext>
            </a:extLst>
          </p:cNvPr>
          <p:cNvSpPr txBox="1">
            <a:spLocks/>
          </p:cNvSpPr>
          <p:nvPr/>
        </p:nvSpPr>
        <p:spPr>
          <a:xfrm>
            <a:off x="1351875" y="4316843"/>
            <a:ext cx="6833274" cy="405358"/>
          </a:xfrm>
          <a:prstGeom prst="rect">
            <a:avLst/>
          </a:prstGeom>
        </p:spPr>
        <p:txBody>
          <a:bodyPr vert="horz" lIns="0" tIns="0" rIns="0" bIns="0" rtlCol="0" anchor="t" anchorCtr="0">
            <a:normAutofit/>
          </a:bodyPr>
          <a:lstStyle>
            <a:lvl1pPr algn="l" defTabSz="914377" rtl="0" eaLnBrk="1" latinLnBrk="0" hangingPunct="1">
              <a:lnSpc>
                <a:spcPts val="2600"/>
              </a:lnSpc>
              <a:spcBef>
                <a:spcPct val="0"/>
              </a:spcBef>
              <a:buNone/>
              <a:defRPr sz="2400" kern="1200">
                <a:solidFill>
                  <a:srgbClr val="2E6378"/>
                </a:solidFill>
                <a:latin typeface="Verdana" charset="0"/>
                <a:ea typeface="Verdana" charset="0"/>
                <a:cs typeface="Verdana" charset="0"/>
              </a:defRPr>
            </a:lvl1pPr>
          </a:lstStyle>
          <a:p>
            <a:r>
              <a:rPr lang="en-US" sz="2000" b="1" dirty="0">
                <a:solidFill>
                  <a:schemeClr val="accent2"/>
                </a:solidFill>
              </a:rPr>
              <a:t>White Label Resources</a:t>
            </a:r>
          </a:p>
        </p:txBody>
      </p:sp>
    </p:spTree>
    <p:extLst>
      <p:ext uri="{BB962C8B-B14F-4D97-AF65-F5344CB8AC3E}">
        <p14:creationId xmlns:p14="http://schemas.microsoft.com/office/powerpoint/2010/main" val="823080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C3D2D-BA55-4B86-9029-4A026502300F}"/>
              </a:ext>
            </a:extLst>
          </p:cNvPr>
          <p:cNvSpPr>
            <a:spLocks noGrp="1"/>
          </p:cNvSpPr>
          <p:nvPr>
            <p:ph type="title"/>
          </p:nvPr>
        </p:nvSpPr>
        <p:spPr/>
        <p:txBody>
          <a:bodyPr/>
          <a:lstStyle/>
          <a:p>
            <a:r>
              <a:rPr lang="en-US" b="1" dirty="0"/>
              <a:t>White Label Materials</a:t>
            </a:r>
            <a:endParaRPr lang="en-CA" b="1" dirty="0"/>
          </a:p>
        </p:txBody>
      </p:sp>
      <p:sp>
        <p:nvSpPr>
          <p:cNvPr id="3" name="Footer Placeholder 2">
            <a:extLst>
              <a:ext uri="{FF2B5EF4-FFF2-40B4-BE49-F238E27FC236}">
                <a16:creationId xmlns:a16="http://schemas.microsoft.com/office/drawing/2014/main" id="{67385177-5282-48E4-A4B5-9A6ECC7F0CD4}"/>
              </a:ext>
            </a:extLst>
          </p:cNvPr>
          <p:cNvSpPr>
            <a:spLocks noGrp="1"/>
          </p:cNvSpPr>
          <p:nvPr>
            <p:ph type="ftr" sz="quarter" idx="10"/>
          </p:nvPr>
        </p:nvSpPr>
        <p:spPr/>
        <p:txBody>
          <a:bodyPr/>
          <a:lstStyle/>
          <a:p>
            <a:r>
              <a:rPr lang="en-US" dirty="0"/>
              <a:t>Part 4 – White Label Resources </a:t>
            </a:r>
          </a:p>
        </p:txBody>
      </p:sp>
      <p:sp>
        <p:nvSpPr>
          <p:cNvPr id="4" name="Slide Number Placeholder 3">
            <a:extLst>
              <a:ext uri="{FF2B5EF4-FFF2-40B4-BE49-F238E27FC236}">
                <a16:creationId xmlns:a16="http://schemas.microsoft.com/office/drawing/2014/main" id="{4222248A-FCDD-46B3-BDB7-7D51AD64E2B7}"/>
              </a:ext>
            </a:extLst>
          </p:cNvPr>
          <p:cNvSpPr>
            <a:spLocks noGrp="1"/>
          </p:cNvSpPr>
          <p:nvPr>
            <p:ph type="sldNum" sz="quarter" idx="11"/>
          </p:nvPr>
        </p:nvSpPr>
        <p:spPr/>
        <p:txBody>
          <a:bodyPr/>
          <a:lstStyle/>
          <a:p>
            <a:fld id="{515A1B19-A6DB-6343-AEEA-D4983C5A55B6}" type="slidenum">
              <a:rPr lang="en-US" smtClean="0"/>
              <a:pPr/>
              <a:t>35</a:t>
            </a:fld>
            <a:endParaRPr lang="en-US" dirty="0"/>
          </a:p>
        </p:txBody>
      </p:sp>
      <p:sp>
        <p:nvSpPr>
          <p:cNvPr id="5" name="Content Placeholder 4">
            <a:extLst>
              <a:ext uri="{FF2B5EF4-FFF2-40B4-BE49-F238E27FC236}">
                <a16:creationId xmlns:a16="http://schemas.microsoft.com/office/drawing/2014/main" id="{A3457BD4-D12B-4FB0-B434-F3C17BC5E8C5}"/>
              </a:ext>
            </a:extLst>
          </p:cNvPr>
          <p:cNvSpPr>
            <a:spLocks noGrp="1"/>
          </p:cNvSpPr>
          <p:nvPr>
            <p:ph sz="quarter" idx="12"/>
          </p:nvPr>
        </p:nvSpPr>
        <p:spPr>
          <a:xfrm>
            <a:off x="740032" y="1488602"/>
            <a:ext cx="7864220" cy="4440237"/>
          </a:xfrm>
        </p:spPr>
        <p:txBody>
          <a:bodyPr/>
          <a:lstStyle/>
          <a:p>
            <a:pPr>
              <a:spcBef>
                <a:spcPts val="2400"/>
              </a:spcBef>
              <a:defRPr/>
            </a:pPr>
            <a:r>
              <a:rPr kumimoji="0" lang="en-CA" sz="1800" b="0" u="none" strike="noStrike" kern="1200" cap="none" spc="0" normalizeH="0" baseline="0" noProof="0" dirty="0">
                <a:ln>
                  <a:noFill/>
                </a:ln>
                <a:solidFill>
                  <a:schemeClr val="tx1"/>
                </a:solidFill>
                <a:effectLst/>
                <a:uLnTx/>
                <a:uFillTx/>
                <a:latin typeface="Verdana"/>
                <a:ea typeface="+mn-ea"/>
                <a:cs typeface="+mn-cs"/>
              </a:rPr>
              <a:t>Enhanced education and outreach </a:t>
            </a:r>
            <a:r>
              <a:rPr lang="en-CA" dirty="0">
                <a:solidFill>
                  <a:schemeClr val="tx1"/>
                </a:solidFill>
                <a:latin typeface="Verdana"/>
              </a:rPr>
              <a:t>activities, including through tools and resources, are a key element of t</a:t>
            </a:r>
            <a:r>
              <a:rPr kumimoji="0" lang="en-CA" sz="1800" b="0" u="none" strike="noStrike" kern="1200" cap="none" spc="0" normalizeH="0" baseline="0" noProof="0" dirty="0">
                <a:ln>
                  <a:noFill/>
                </a:ln>
                <a:solidFill>
                  <a:schemeClr val="tx1"/>
                </a:solidFill>
                <a:effectLst/>
                <a:uLnTx/>
                <a:uFillTx/>
                <a:latin typeface="Verdana"/>
                <a:ea typeface="+mn-ea"/>
                <a:cs typeface="+mn-cs"/>
              </a:rPr>
              <a:t>he Seniors Strategy.</a:t>
            </a:r>
          </a:p>
          <a:p>
            <a:pPr>
              <a:spcBef>
                <a:spcPts val="2400"/>
              </a:spcBef>
              <a:spcAft>
                <a:spcPts val="300"/>
              </a:spcAft>
              <a:defRPr/>
            </a:pPr>
            <a:r>
              <a:rPr kumimoji="0" lang="en-CA" sz="1800" b="0" u="none" strike="noStrike" kern="1200" cap="none" spc="0" normalizeH="0" baseline="0" noProof="0" dirty="0">
                <a:ln>
                  <a:noFill/>
                </a:ln>
                <a:solidFill>
                  <a:srgbClr val="252525"/>
                </a:solidFill>
                <a:effectLst/>
                <a:uLnTx/>
                <a:uFillTx/>
                <a:latin typeface="Verdana"/>
                <a:ea typeface="+mn-ea"/>
                <a:cs typeface="+mn-cs"/>
              </a:rPr>
              <a:t>A series of 2-3 page leaflets that firms can adapt, brand and distribute to their representatives, covering topics </a:t>
            </a:r>
            <a:r>
              <a:rPr lang="en-CA" dirty="0">
                <a:latin typeface="Verdana"/>
              </a:rPr>
              <a:t>such </a:t>
            </a:r>
            <a:r>
              <a:rPr kumimoji="0" lang="en-CA" sz="1800" b="0" u="none" strike="noStrike" kern="1200" cap="none" spc="0" normalizeH="0" baseline="0" noProof="0" dirty="0">
                <a:ln>
                  <a:noFill/>
                </a:ln>
                <a:solidFill>
                  <a:srgbClr val="252525"/>
                </a:solidFill>
                <a:effectLst/>
                <a:uLnTx/>
                <a:uFillTx/>
                <a:latin typeface="Verdana"/>
                <a:ea typeface="+mn-ea"/>
                <a:cs typeface="+mn-cs"/>
              </a:rPr>
              <a:t>as </a:t>
            </a:r>
            <a:r>
              <a:rPr lang="en-CA" dirty="0">
                <a:latin typeface="Verdana"/>
              </a:rPr>
              <a:t>working</a:t>
            </a:r>
            <a:r>
              <a:rPr kumimoji="0" lang="en-CA" b="0" u="none" strike="noStrike" kern="1200" cap="none" spc="0" normalizeH="0" baseline="0" noProof="0" dirty="0">
                <a:ln>
                  <a:noFill/>
                </a:ln>
                <a:solidFill>
                  <a:srgbClr val="252525"/>
                </a:solidFill>
                <a:effectLst/>
                <a:uLnTx/>
                <a:uFillTx/>
                <a:latin typeface="Verdana"/>
                <a:ea typeface="+mn-ea"/>
                <a:cs typeface="+mn-cs"/>
              </a:rPr>
              <a:t> respectfully with older and vulnerable clients and identifying </a:t>
            </a:r>
            <a:r>
              <a:rPr lang="en-CA" dirty="0">
                <a:latin typeface="Verdana"/>
              </a:rPr>
              <a:t>and</a:t>
            </a:r>
            <a:r>
              <a:rPr kumimoji="0" lang="en-CA" b="0" u="none" strike="noStrike" kern="1200" cap="none" spc="0" normalizeH="0" baseline="0" noProof="0" dirty="0">
                <a:ln>
                  <a:noFill/>
                </a:ln>
                <a:solidFill>
                  <a:srgbClr val="252525"/>
                </a:solidFill>
                <a:effectLst/>
                <a:uLnTx/>
                <a:uFillTx/>
                <a:latin typeface="Verdana"/>
                <a:ea typeface="+mn-ea"/>
                <a:cs typeface="+mn-cs"/>
              </a:rPr>
              <a:t> responding to signs of financial exploitation </a:t>
            </a:r>
            <a:r>
              <a:rPr kumimoji="0" lang="en-CA" b="0" u="none" strike="noStrike" kern="1200" cap="none" spc="0" normalizeH="0" baseline="0" noProof="0" dirty="0">
                <a:ln>
                  <a:noFill/>
                </a:ln>
                <a:solidFill>
                  <a:schemeClr val="tx1"/>
                </a:solidFill>
                <a:effectLst/>
                <a:uLnTx/>
                <a:uFillTx/>
                <a:latin typeface="Verdana"/>
                <a:ea typeface="+mn-ea"/>
                <a:cs typeface="+mn-cs"/>
              </a:rPr>
              <a:t>or diminished mental capacity</a:t>
            </a:r>
            <a:r>
              <a:rPr lang="en-CA" dirty="0">
                <a:solidFill>
                  <a:schemeClr val="tx1"/>
                </a:solidFill>
                <a:latin typeface="Verdana"/>
              </a:rPr>
              <a:t>.</a:t>
            </a:r>
          </a:p>
          <a:p>
            <a:pPr>
              <a:spcBef>
                <a:spcPts val="2400"/>
              </a:spcBef>
              <a:spcAft>
                <a:spcPts val="300"/>
              </a:spcAft>
              <a:defRPr/>
            </a:pPr>
            <a:r>
              <a:rPr lang="en-CA" dirty="0">
                <a:solidFill>
                  <a:schemeClr val="tx1"/>
                </a:solidFill>
                <a:latin typeface="Verdana"/>
              </a:rPr>
              <a:t>A leaflet will also be included for clients to complete and provide to the individual they name as TCP, providing your representative’s information and information about TCPs.</a:t>
            </a:r>
            <a:endParaRPr kumimoji="0" lang="en-CA" b="0" u="none" strike="noStrike" kern="1200" cap="none" spc="0" normalizeH="0" baseline="0" noProof="0" dirty="0">
              <a:ln>
                <a:noFill/>
              </a:ln>
              <a:solidFill>
                <a:schemeClr val="tx1"/>
              </a:solidFill>
              <a:effectLst/>
              <a:uLnTx/>
              <a:uFillTx/>
              <a:latin typeface="Verdana"/>
              <a:ea typeface="+mn-ea"/>
              <a:cs typeface="+mn-cs"/>
            </a:endParaRPr>
          </a:p>
          <a:p>
            <a:pPr>
              <a:spcBef>
                <a:spcPts val="2400"/>
              </a:spcBef>
              <a:defRPr/>
            </a:pPr>
            <a:r>
              <a:rPr lang="en-CA" dirty="0"/>
              <a:t>Intended to be an accessible, optional resource that firms may modify and provide for their representatives to use when they encounter issues that arise with older and vulnerable clients.</a:t>
            </a:r>
          </a:p>
        </p:txBody>
      </p:sp>
    </p:spTree>
    <p:extLst>
      <p:ext uri="{BB962C8B-B14F-4D97-AF65-F5344CB8AC3E}">
        <p14:creationId xmlns:p14="http://schemas.microsoft.com/office/powerpoint/2010/main" val="2640878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C3D2D-BA55-4B86-9029-4A026502300F}"/>
              </a:ext>
            </a:extLst>
          </p:cNvPr>
          <p:cNvSpPr>
            <a:spLocks noGrp="1"/>
          </p:cNvSpPr>
          <p:nvPr>
            <p:ph type="title"/>
          </p:nvPr>
        </p:nvSpPr>
        <p:spPr/>
        <p:txBody>
          <a:bodyPr/>
          <a:lstStyle/>
          <a:p>
            <a:r>
              <a:rPr lang="en-US" b="1" dirty="0"/>
              <a:t>White Label Materials</a:t>
            </a:r>
            <a:endParaRPr lang="en-CA" b="1" dirty="0"/>
          </a:p>
        </p:txBody>
      </p:sp>
      <p:sp>
        <p:nvSpPr>
          <p:cNvPr id="3" name="Footer Placeholder 2">
            <a:extLst>
              <a:ext uri="{FF2B5EF4-FFF2-40B4-BE49-F238E27FC236}">
                <a16:creationId xmlns:a16="http://schemas.microsoft.com/office/drawing/2014/main" id="{67385177-5282-48E4-A4B5-9A6ECC7F0CD4}"/>
              </a:ext>
            </a:extLst>
          </p:cNvPr>
          <p:cNvSpPr>
            <a:spLocks noGrp="1"/>
          </p:cNvSpPr>
          <p:nvPr>
            <p:ph type="ftr" sz="quarter" idx="10"/>
          </p:nvPr>
        </p:nvSpPr>
        <p:spPr/>
        <p:txBody>
          <a:bodyPr/>
          <a:lstStyle/>
          <a:p>
            <a:r>
              <a:rPr lang="en-US" dirty="0"/>
              <a:t>Part 4 – White Label Resources </a:t>
            </a:r>
          </a:p>
        </p:txBody>
      </p:sp>
      <p:sp>
        <p:nvSpPr>
          <p:cNvPr id="4" name="Slide Number Placeholder 3">
            <a:extLst>
              <a:ext uri="{FF2B5EF4-FFF2-40B4-BE49-F238E27FC236}">
                <a16:creationId xmlns:a16="http://schemas.microsoft.com/office/drawing/2014/main" id="{4222248A-FCDD-46B3-BDB7-7D51AD64E2B7}"/>
              </a:ext>
            </a:extLst>
          </p:cNvPr>
          <p:cNvSpPr>
            <a:spLocks noGrp="1"/>
          </p:cNvSpPr>
          <p:nvPr>
            <p:ph type="sldNum" sz="quarter" idx="11"/>
          </p:nvPr>
        </p:nvSpPr>
        <p:spPr/>
        <p:txBody>
          <a:bodyPr/>
          <a:lstStyle/>
          <a:p>
            <a:fld id="{515A1B19-A6DB-6343-AEEA-D4983C5A55B6}" type="slidenum">
              <a:rPr lang="en-US" smtClean="0"/>
              <a:pPr/>
              <a:t>36</a:t>
            </a:fld>
            <a:endParaRPr lang="en-US" dirty="0"/>
          </a:p>
        </p:txBody>
      </p:sp>
      <p:sp>
        <p:nvSpPr>
          <p:cNvPr id="5" name="Content Placeholder 4">
            <a:extLst>
              <a:ext uri="{FF2B5EF4-FFF2-40B4-BE49-F238E27FC236}">
                <a16:creationId xmlns:a16="http://schemas.microsoft.com/office/drawing/2014/main" id="{A3457BD4-D12B-4FB0-B434-F3C17BC5E8C5}"/>
              </a:ext>
            </a:extLst>
          </p:cNvPr>
          <p:cNvSpPr>
            <a:spLocks noGrp="1"/>
          </p:cNvSpPr>
          <p:nvPr>
            <p:ph sz="quarter" idx="12"/>
          </p:nvPr>
        </p:nvSpPr>
        <p:spPr>
          <a:xfrm>
            <a:off x="747627" y="1545410"/>
            <a:ext cx="7740650" cy="4440237"/>
          </a:xfrm>
        </p:spPr>
        <p:txBody>
          <a:bodyPr/>
          <a:lstStyle/>
          <a:p>
            <a:pPr>
              <a:spcBef>
                <a:spcPts val="2400"/>
              </a:spcBef>
              <a:defRPr/>
            </a:pPr>
            <a:r>
              <a:rPr lang="en-CA" dirty="0"/>
              <a:t>The leaflets will include practical tips and content from prior publications, such as the OSC Seniors Strategy, CSA Staff Notice 31-354 </a:t>
            </a:r>
            <a:r>
              <a:rPr lang="en-CA" i="1" dirty="0"/>
              <a:t>Suggested Practices for Engaging with Older or Vulnerable Clients</a:t>
            </a:r>
            <a:r>
              <a:rPr lang="en-CA" dirty="0"/>
              <a:t>, and OSC Staff Notice 11-790 </a:t>
            </a:r>
            <a:r>
              <a:rPr lang="en-CA" i="1" dirty="0"/>
              <a:t>Protecting Aging Investors through Behavioural Insights</a:t>
            </a:r>
            <a:r>
              <a:rPr lang="en-CA" dirty="0"/>
              <a:t>.</a:t>
            </a:r>
          </a:p>
          <a:p>
            <a:pPr>
              <a:spcBef>
                <a:spcPts val="2400"/>
              </a:spcBef>
              <a:defRPr/>
            </a:pPr>
            <a:r>
              <a:rPr lang="en-CA" dirty="0"/>
              <a:t>The white label materials will not replace a firm’s policies, procedures or documentation. Where the materials touch on regulatory requirements, they will summarize the registered representative’s role and direct the</a:t>
            </a:r>
            <a:r>
              <a:rPr lang="en-CA" dirty="0">
                <a:solidFill>
                  <a:schemeClr val="tx1"/>
                </a:solidFill>
              </a:rPr>
              <a:t>m</a:t>
            </a:r>
            <a:r>
              <a:rPr lang="en-CA" dirty="0">
                <a:solidFill>
                  <a:srgbClr val="FF0000"/>
                </a:solidFill>
              </a:rPr>
              <a:t> </a:t>
            </a:r>
            <a:r>
              <a:rPr lang="en-CA" dirty="0"/>
              <a:t>to the firm’s policies for more information. </a:t>
            </a:r>
          </a:p>
          <a:p>
            <a:pPr>
              <a:spcBef>
                <a:spcPts val="2400"/>
              </a:spcBef>
              <a:defRPr/>
            </a:pPr>
            <a:r>
              <a:rPr lang="en-CA" dirty="0">
                <a:latin typeface="Verdana"/>
              </a:rPr>
              <a:t>Firms </a:t>
            </a:r>
            <a:r>
              <a:rPr lang="en-CA" dirty="0">
                <a:solidFill>
                  <a:schemeClr val="tx1"/>
                </a:solidFill>
                <a:latin typeface="Verdana"/>
              </a:rPr>
              <a:t>that</a:t>
            </a:r>
            <a:r>
              <a:rPr lang="en-CA" dirty="0">
                <a:latin typeface="Verdana"/>
              </a:rPr>
              <a:t> elect to use the white label materials as a resource </a:t>
            </a:r>
            <a:r>
              <a:rPr kumimoji="0" lang="en-CA" b="0" u="none" kern="1200" cap="none" spc="0" normalizeH="0" baseline="0" noProof="0" dirty="0">
                <a:ln>
                  <a:noFill/>
                </a:ln>
                <a:solidFill>
                  <a:schemeClr val="tx1"/>
                </a:solidFill>
                <a:effectLst/>
                <a:uLnTx/>
                <a:uFillTx/>
                <a:latin typeface="Verdana"/>
                <a:ea typeface="+mn-ea"/>
                <a:cs typeface="+mn-cs"/>
              </a:rPr>
              <a:t>must</a:t>
            </a:r>
            <a:r>
              <a:rPr kumimoji="0" lang="en-CA" b="0" u="none" kern="1200" cap="none" spc="0" normalizeH="0" baseline="0" noProof="0" dirty="0">
                <a:ln>
                  <a:noFill/>
                </a:ln>
                <a:solidFill>
                  <a:srgbClr val="FF0000"/>
                </a:solidFill>
                <a:effectLst/>
                <a:uLnTx/>
                <a:uFillTx/>
                <a:latin typeface="Verdana"/>
                <a:ea typeface="+mn-ea"/>
                <a:cs typeface="+mn-cs"/>
              </a:rPr>
              <a:t> </a:t>
            </a:r>
            <a:r>
              <a:rPr kumimoji="0" lang="en-CA" b="0" u="none" strike="noStrike" kern="1200" cap="none" spc="0" normalizeH="0" baseline="0" noProof="0" dirty="0">
                <a:ln>
                  <a:noFill/>
                </a:ln>
                <a:solidFill>
                  <a:srgbClr val="252525"/>
                </a:solidFill>
                <a:effectLst/>
                <a:uLnTx/>
                <a:uFillTx/>
                <a:latin typeface="Verdana"/>
                <a:ea typeface="+mn-ea"/>
                <a:cs typeface="+mn-cs"/>
              </a:rPr>
              <a:t>adapt the</a:t>
            </a:r>
            <a:r>
              <a:rPr kumimoji="0" lang="en-CA" b="0" u="none" strike="noStrike" kern="1200" cap="none" spc="0" normalizeH="0" baseline="0" noProof="0" dirty="0">
                <a:ln>
                  <a:noFill/>
                </a:ln>
                <a:solidFill>
                  <a:schemeClr val="tx1"/>
                </a:solidFill>
                <a:effectLst/>
                <a:uLnTx/>
                <a:uFillTx/>
                <a:latin typeface="Verdana"/>
                <a:ea typeface="+mn-ea"/>
                <a:cs typeface="+mn-cs"/>
              </a:rPr>
              <a:t>m</a:t>
            </a:r>
            <a:r>
              <a:rPr kumimoji="0" lang="en-CA" b="0" u="none" strike="noStrike" kern="1200" cap="none" spc="0" normalizeH="0" baseline="0" noProof="0" dirty="0">
                <a:ln>
                  <a:noFill/>
                </a:ln>
                <a:solidFill>
                  <a:srgbClr val="252525"/>
                </a:solidFill>
                <a:effectLst/>
                <a:uLnTx/>
                <a:uFillTx/>
                <a:latin typeface="Verdana"/>
                <a:ea typeface="+mn-ea"/>
                <a:cs typeface="+mn-cs"/>
              </a:rPr>
              <a:t> in a manner that aligns with their own policies, procedures and interpretations of their regulatory obligations.</a:t>
            </a:r>
          </a:p>
          <a:p>
            <a:endParaRPr lang="en-CA" dirty="0"/>
          </a:p>
        </p:txBody>
      </p:sp>
    </p:spTree>
    <p:extLst>
      <p:ext uri="{BB962C8B-B14F-4D97-AF65-F5344CB8AC3E}">
        <p14:creationId xmlns:p14="http://schemas.microsoft.com/office/powerpoint/2010/main" val="32541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84B2-2B12-4659-A92B-096FECEAD7BB}"/>
              </a:ext>
            </a:extLst>
          </p:cNvPr>
          <p:cNvSpPr>
            <a:spLocks noGrp="1"/>
          </p:cNvSpPr>
          <p:nvPr>
            <p:ph type="title"/>
          </p:nvPr>
        </p:nvSpPr>
        <p:spPr/>
        <p:txBody>
          <a:bodyPr/>
          <a:lstStyle/>
          <a:p>
            <a:r>
              <a:rPr lang="en-US" b="1" dirty="0"/>
              <a:t>References</a:t>
            </a:r>
            <a:endParaRPr lang="en-CA" b="1" dirty="0"/>
          </a:p>
        </p:txBody>
      </p:sp>
      <p:sp>
        <p:nvSpPr>
          <p:cNvPr id="3" name="Footer Placeholder 2">
            <a:extLst>
              <a:ext uri="{FF2B5EF4-FFF2-40B4-BE49-F238E27FC236}">
                <a16:creationId xmlns:a16="http://schemas.microsoft.com/office/drawing/2014/main" id="{4FB35A58-EDB8-455A-81ED-057A7138CB2E}"/>
              </a:ext>
            </a:extLst>
          </p:cNvPr>
          <p:cNvSpPr>
            <a:spLocks noGrp="1"/>
          </p:cNvSpPr>
          <p:nvPr>
            <p:ph type="ftr" sz="quarter" idx="10"/>
          </p:nvPr>
        </p:nvSpPr>
        <p:spPr/>
        <p:txBody>
          <a:bodyPr/>
          <a:lstStyle/>
          <a:p>
            <a:r>
              <a:rPr lang="en-US" dirty="0"/>
              <a:t> </a:t>
            </a:r>
          </a:p>
        </p:txBody>
      </p:sp>
      <p:sp>
        <p:nvSpPr>
          <p:cNvPr id="4" name="Slide Number Placeholder 3">
            <a:extLst>
              <a:ext uri="{FF2B5EF4-FFF2-40B4-BE49-F238E27FC236}">
                <a16:creationId xmlns:a16="http://schemas.microsoft.com/office/drawing/2014/main" id="{5A230C08-7FE5-4567-8DF3-DDF47B3CBD0C}"/>
              </a:ext>
            </a:extLst>
          </p:cNvPr>
          <p:cNvSpPr>
            <a:spLocks noGrp="1"/>
          </p:cNvSpPr>
          <p:nvPr>
            <p:ph type="sldNum" sz="quarter" idx="11"/>
          </p:nvPr>
        </p:nvSpPr>
        <p:spPr/>
        <p:txBody>
          <a:bodyPr/>
          <a:lstStyle/>
          <a:p>
            <a:fld id="{515A1B19-A6DB-6343-AEEA-D4983C5A55B6}" type="slidenum">
              <a:rPr lang="en-US" smtClean="0"/>
              <a:pPr/>
              <a:t>37</a:t>
            </a:fld>
            <a:endParaRPr lang="en-US" dirty="0"/>
          </a:p>
        </p:txBody>
      </p:sp>
      <p:sp>
        <p:nvSpPr>
          <p:cNvPr id="5" name="Content Placeholder 4">
            <a:extLst>
              <a:ext uri="{FF2B5EF4-FFF2-40B4-BE49-F238E27FC236}">
                <a16:creationId xmlns:a16="http://schemas.microsoft.com/office/drawing/2014/main" id="{1CDCBF9E-56AA-4633-B294-7326CDCCAE11}"/>
              </a:ext>
            </a:extLst>
          </p:cNvPr>
          <p:cNvSpPr>
            <a:spLocks noGrp="1"/>
          </p:cNvSpPr>
          <p:nvPr>
            <p:ph sz="quarter" idx="12"/>
          </p:nvPr>
        </p:nvSpPr>
        <p:spPr/>
        <p:txBody>
          <a:bodyPr/>
          <a:lstStyle/>
          <a:p>
            <a:pPr>
              <a:spcBef>
                <a:spcPts val="2400"/>
              </a:spcBef>
            </a:pPr>
            <a:r>
              <a:rPr lang="en-CA" dirty="0">
                <a:hlinkClick r:id="rId2"/>
              </a:rPr>
              <a:t>OSC Staff Notice 11-779 </a:t>
            </a:r>
            <a:r>
              <a:rPr lang="en-CA" i="1" dirty="0">
                <a:hlinkClick r:id="rId2"/>
              </a:rPr>
              <a:t>Seniors Strategy</a:t>
            </a:r>
            <a:endParaRPr lang="en-CA" i="1" dirty="0"/>
          </a:p>
          <a:p>
            <a:pPr>
              <a:spcBef>
                <a:spcPts val="2400"/>
              </a:spcBef>
            </a:pPr>
            <a:r>
              <a:rPr lang="en-CA" dirty="0">
                <a:hlinkClick r:id="rId3"/>
              </a:rPr>
              <a:t>CSA Staff Notice 31-354 </a:t>
            </a:r>
            <a:r>
              <a:rPr lang="en-CA" i="1" dirty="0">
                <a:hlinkClick r:id="rId3"/>
              </a:rPr>
              <a:t>Suggested Practices for Engaging with Older or Vulnerable Clients</a:t>
            </a:r>
            <a:endParaRPr lang="en-CA" i="1" dirty="0"/>
          </a:p>
          <a:p>
            <a:pPr>
              <a:spcBef>
                <a:spcPts val="2400"/>
              </a:spcBef>
            </a:pPr>
            <a:r>
              <a:rPr lang="en-CA" dirty="0">
                <a:hlinkClick r:id="rId4"/>
              </a:rPr>
              <a:t>OSC Staff Notice 11-790 </a:t>
            </a:r>
            <a:r>
              <a:rPr lang="en-CA" i="1" dirty="0">
                <a:hlinkClick r:id="rId4"/>
              </a:rPr>
              <a:t>Protecting Aging Investors through Behavioural Insights</a:t>
            </a:r>
            <a:endParaRPr lang="en-CA" i="1" dirty="0"/>
          </a:p>
          <a:p>
            <a:pPr>
              <a:spcBef>
                <a:spcPts val="2400"/>
              </a:spcBef>
            </a:pPr>
            <a:r>
              <a:rPr lang="en-CA" dirty="0">
                <a:hlinkClick r:id="rId5"/>
              </a:rPr>
              <a:t>CSA Notice of Amendments to NI 31-103 and to 31-103CP to Enhance Protection of Older and Vulnerable Clients</a:t>
            </a:r>
            <a:endParaRPr lang="en-CA" dirty="0"/>
          </a:p>
        </p:txBody>
      </p:sp>
    </p:spTree>
    <p:extLst>
      <p:ext uri="{BB962C8B-B14F-4D97-AF65-F5344CB8AC3E}">
        <p14:creationId xmlns:p14="http://schemas.microsoft.com/office/powerpoint/2010/main" val="256276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5F759-CF44-4F6A-B35C-E3581CE306EB}"/>
              </a:ext>
            </a:extLst>
          </p:cNvPr>
          <p:cNvSpPr>
            <a:spLocks noGrp="1"/>
          </p:cNvSpPr>
          <p:nvPr>
            <p:ph type="title"/>
          </p:nvPr>
        </p:nvSpPr>
        <p:spPr/>
        <p:txBody>
          <a:bodyPr/>
          <a:lstStyle/>
          <a:p>
            <a:r>
              <a:rPr lang="en-US" dirty="0"/>
              <a:t>Questions</a:t>
            </a:r>
            <a:endParaRPr lang="en-CA" dirty="0"/>
          </a:p>
        </p:txBody>
      </p:sp>
      <p:sp>
        <p:nvSpPr>
          <p:cNvPr id="3" name="Footer Placeholder 2">
            <a:extLst>
              <a:ext uri="{FF2B5EF4-FFF2-40B4-BE49-F238E27FC236}">
                <a16:creationId xmlns:a16="http://schemas.microsoft.com/office/drawing/2014/main" id="{222BECCE-B9C9-4C1B-B10E-004D746B95CE}"/>
              </a:ext>
            </a:extLst>
          </p:cNvPr>
          <p:cNvSpPr>
            <a:spLocks noGrp="1"/>
          </p:cNvSpPr>
          <p:nvPr>
            <p:ph type="ftr" sz="quarter" idx="10"/>
          </p:nvPr>
        </p:nvSpPr>
        <p:spPr/>
        <p:txBody>
          <a:bodyPr/>
          <a:lstStyle/>
          <a:p>
            <a:r>
              <a:rPr lang="en-US" dirty="0"/>
              <a:t> </a:t>
            </a:r>
          </a:p>
        </p:txBody>
      </p:sp>
      <p:sp>
        <p:nvSpPr>
          <p:cNvPr id="4" name="Slide Number Placeholder 3">
            <a:extLst>
              <a:ext uri="{FF2B5EF4-FFF2-40B4-BE49-F238E27FC236}">
                <a16:creationId xmlns:a16="http://schemas.microsoft.com/office/drawing/2014/main" id="{B8802736-B4C1-4A83-81C8-8310452A835C}"/>
              </a:ext>
            </a:extLst>
          </p:cNvPr>
          <p:cNvSpPr>
            <a:spLocks noGrp="1"/>
          </p:cNvSpPr>
          <p:nvPr>
            <p:ph type="sldNum" sz="quarter" idx="11"/>
          </p:nvPr>
        </p:nvSpPr>
        <p:spPr/>
        <p:txBody>
          <a:bodyPr/>
          <a:lstStyle/>
          <a:p>
            <a:fld id="{515A1B19-A6DB-6343-AEEA-D4983C5A55B6}" type="slidenum">
              <a:rPr lang="en-US" smtClean="0"/>
              <a:pPr/>
              <a:t>38</a:t>
            </a:fld>
            <a:endParaRPr lang="en-US" dirty="0"/>
          </a:p>
        </p:txBody>
      </p:sp>
    </p:spTree>
    <p:extLst>
      <p:ext uri="{BB962C8B-B14F-4D97-AF65-F5344CB8AC3E}">
        <p14:creationId xmlns:p14="http://schemas.microsoft.com/office/powerpoint/2010/main" val="223686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70BE-8419-49D8-92F0-7419FA7C8DED}"/>
              </a:ext>
            </a:extLst>
          </p:cNvPr>
          <p:cNvSpPr>
            <a:spLocks noGrp="1"/>
          </p:cNvSpPr>
          <p:nvPr>
            <p:ph type="title"/>
          </p:nvPr>
        </p:nvSpPr>
        <p:spPr>
          <a:xfrm>
            <a:off x="863602" y="898633"/>
            <a:ext cx="7740650" cy="935035"/>
          </a:xfrm>
        </p:spPr>
        <p:txBody>
          <a:bodyPr>
            <a:normAutofit/>
          </a:bodyPr>
          <a:lstStyle/>
          <a:p>
            <a:pPr>
              <a:lnSpc>
                <a:spcPts val="3600"/>
              </a:lnSpc>
              <a:spcAft>
                <a:spcPts val="800"/>
              </a:spcAft>
            </a:pPr>
            <a:r>
              <a:rPr lang="en-US" b="1" dirty="0"/>
              <a:t>Background</a:t>
            </a:r>
            <a:br>
              <a:rPr lang="en-US" b="1" dirty="0"/>
            </a:br>
            <a:r>
              <a:rPr lang="en-US" sz="2000" b="1" i="1" dirty="0">
                <a:solidFill>
                  <a:srgbClr val="14A7D9"/>
                </a:solidFill>
              </a:rPr>
              <a:t>What we set out to address </a:t>
            </a:r>
            <a:endParaRPr lang="en-CA" sz="2000" b="1" i="1" dirty="0">
              <a:solidFill>
                <a:srgbClr val="14A7D9"/>
              </a:solidFill>
            </a:endParaRPr>
          </a:p>
        </p:txBody>
      </p:sp>
      <p:sp>
        <p:nvSpPr>
          <p:cNvPr id="3" name="Footer Placeholder 2">
            <a:extLst>
              <a:ext uri="{FF2B5EF4-FFF2-40B4-BE49-F238E27FC236}">
                <a16:creationId xmlns:a16="http://schemas.microsoft.com/office/drawing/2014/main" id="{930C5DC8-4EF1-4A9B-9869-248C7230BC4A}"/>
              </a:ext>
            </a:extLst>
          </p:cNvPr>
          <p:cNvSpPr>
            <a:spLocks noGrp="1"/>
          </p:cNvSpPr>
          <p:nvPr>
            <p:ph type="ftr" sz="quarter" idx="10"/>
          </p:nvPr>
        </p:nvSpPr>
        <p:spPr>
          <a:xfrm>
            <a:off x="863601" y="6445254"/>
            <a:ext cx="5251450" cy="535433"/>
          </a:xfrm>
        </p:spPr>
        <p:txBody>
          <a:bodyPr/>
          <a:lstStyle/>
          <a:p>
            <a:r>
              <a:rPr lang="en-US" dirty="0"/>
              <a:t>Part 1 - Background</a:t>
            </a:r>
          </a:p>
          <a:p>
            <a:endParaRPr lang="en-US" dirty="0"/>
          </a:p>
        </p:txBody>
      </p:sp>
      <p:sp>
        <p:nvSpPr>
          <p:cNvPr id="4" name="Slide Number Placeholder 3">
            <a:extLst>
              <a:ext uri="{FF2B5EF4-FFF2-40B4-BE49-F238E27FC236}">
                <a16:creationId xmlns:a16="http://schemas.microsoft.com/office/drawing/2014/main" id="{605D98D7-CDFB-4D60-8393-775489E440C4}"/>
              </a:ext>
            </a:extLst>
          </p:cNvPr>
          <p:cNvSpPr>
            <a:spLocks noGrp="1"/>
          </p:cNvSpPr>
          <p:nvPr>
            <p:ph type="sldNum" sz="quarter" idx="11"/>
          </p:nvPr>
        </p:nvSpPr>
        <p:spPr/>
        <p:txBody>
          <a:bodyPr/>
          <a:lstStyle/>
          <a:p>
            <a:fld id="{515A1B19-A6DB-6343-AEEA-D4983C5A55B6}" type="slidenum">
              <a:rPr lang="en-US" smtClean="0"/>
              <a:pPr/>
              <a:t>3</a:t>
            </a:fld>
            <a:endParaRPr lang="en-US" dirty="0"/>
          </a:p>
        </p:txBody>
      </p:sp>
      <p:sp>
        <p:nvSpPr>
          <p:cNvPr id="5" name="Content Placeholder 4">
            <a:extLst>
              <a:ext uri="{FF2B5EF4-FFF2-40B4-BE49-F238E27FC236}">
                <a16:creationId xmlns:a16="http://schemas.microsoft.com/office/drawing/2014/main" id="{70BFE3D7-BB2E-462E-8586-EF626100178A}"/>
              </a:ext>
            </a:extLst>
          </p:cNvPr>
          <p:cNvSpPr>
            <a:spLocks noGrp="1"/>
          </p:cNvSpPr>
          <p:nvPr>
            <p:ph sz="quarter" idx="12"/>
          </p:nvPr>
        </p:nvSpPr>
        <p:spPr>
          <a:xfrm>
            <a:off x="858840" y="1963793"/>
            <a:ext cx="7601160" cy="4440237"/>
          </a:xfrm>
        </p:spPr>
        <p:txBody>
          <a:bodyPr/>
          <a:lstStyle/>
          <a:p>
            <a:pPr>
              <a:spcAft>
                <a:spcPts val="1000"/>
              </a:spcAft>
            </a:pPr>
            <a:r>
              <a:rPr lang="en-CA" sz="1750" dirty="0"/>
              <a:t>Canadians are living longer, and older Canadians are increasingly making up a greater proportion of the population.</a:t>
            </a:r>
          </a:p>
          <a:p>
            <a:pPr>
              <a:spcAft>
                <a:spcPts val="1000"/>
              </a:spcAft>
            </a:pPr>
            <a:r>
              <a:rPr lang="en-CA" sz="1750" dirty="0"/>
              <a:t>Older investors are at heightened risk of losing money due to fraud and financial exploitation. Diminished mental capacity also has the potential to </a:t>
            </a:r>
            <a:r>
              <a:rPr lang="en-CA" sz="1750" dirty="0">
                <a:solidFill>
                  <a:schemeClr val="tx1"/>
                </a:solidFill>
              </a:rPr>
              <a:t>endanger financial security.</a:t>
            </a:r>
          </a:p>
          <a:p>
            <a:pPr>
              <a:spcAft>
                <a:spcPts val="1000"/>
              </a:spcAft>
            </a:pPr>
            <a:r>
              <a:rPr lang="en-US" sz="1750" dirty="0">
                <a:solidFill>
                  <a:schemeClr val="tx1"/>
                </a:solidFill>
              </a:rPr>
              <a:t>The client relationship positions registrants well to detect signs of financial exploitation, vulnerability, or diminished mental capacity. </a:t>
            </a:r>
          </a:p>
          <a:p>
            <a:pPr>
              <a:spcAft>
                <a:spcPts val="1200"/>
              </a:spcAft>
            </a:pPr>
            <a:r>
              <a:rPr lang="en-US" sz="1750" dirty="0">
                <a:solidFill>
                  <a:schemeClr val="tx1"/>
                </a:solidFill>
              </a:rPr>
              <a:t>Investors, investor advocates, registrants and industry associations have long expressed support for a regulatory framework that enhances protection of older </a:t>
            </a:r>
            <a:r>
              <a:rPr lang="en-CA" sz="1750" dirty="0"/>
              <a:t>and vulnerable investors and helps registrants address issues of financial exploitation and diminished mental capacity facing their clients.</a:t>
            </a:r>
            <a:endParaRPr lang="en-US" sz="1750" dirty="0">
              <a:solidFill>
                <a:schemeClr val="tx1"/>
              </a:solidFill>
            </a:endParaRPr>
          </a:p>
        </p:txBody>
      </p:sp>
    </p:spTree>
    <p:extLst>
      <p:ext uri="{BB962C8B-B14F-4D97-AF65-F5344CB8AC3E}">
        <p14:creationId xmlns:p14="http://schemas.microsoft.com/office/powerpoint/2010/main" val="2210802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70BE-8419-49D8-92F0-7419FA7C8DED}"/>
              </a:ext>
            </a:extLst>
          </p:cNvPr>
          <p:cNvSpPr>
            <a:spLocks noGrp="1"/>
          </p:cNvSpPr>
          <p:nvPr>
            <p:ph type="title"/>
          </p:nvPr>
        </p:nvSpPr>
        <p:spPr/>
        <p:txBody>
          <a:bodyPr/>
          <a:lstStyle/>
          <a:p>
            <a:pPr>
              <a:lnSpc>
                <a:spcPts val="3700"/>
              </a:lnSpc>
            </a:pPr>
            <a:r>
              <a:rPr lang="en-US" b="1" dirty="0"/>
              <a:t>Background</a:t>
            </a:r>
            <a:br>
              <a:rPr lang="en-US" b="1" dirty="0"/>
            </a:br>
            <a:endParaRPr lang="en-CA" b="1" i="1" dirty="0">
              <a:solidFill>
                <a:srgbClr val="14A7D9"/>
              </a:solidFill>
            </a:endParaRPr>
          </a:p>
        </p:txBody>
      </p:sp>
      <p:sp>
        <p:nvSpPr>
          <p:cNvPr id="3" name="Footer Placeholder 2">
            <a:extLst>
              <a:ext uri="{FF2B5EF4-FFF2-40B4-BE49-F238E27FC236}">
                <a16:creationId xmlns:a16="http://schemas.microsoft.com/office/drawing/2014/main" id="{930C5DC8-4EF1-4A9B-9869-248C7230BC4A}"/>
              </a:ext>
            </a:extLst>
          </p:cNvPr>
          <p:cNvSpPr>
            <a:spLocks noGrp="1"/>
          </p:cNvSpPr>
          <p:nvPr>
            <p:ph type="ftr" sz="quarter" idx="10"/>
          </p:nvPr>
        </p:nvSpPr>
        <p:spPr>
          <a:xfrm>
            <a:off x="863601" y="6445254"/>
            <a:ext cx="5251450" cy="535433"/>
          </a:xfrm>
        </p:spPr>
        <p:txBody>
          <a:bodyPr/>
          <a:lstStyle/>
          <a:p>
            <a:r>
              <a:rPr lang="en-US" dirty="0"/>
              <a:t>Part 1 - Background</a:t>
            </a:r>
          </a:p>
          <a:p>
            <a:endParaRPr lang="en-US" dirty="0"/>
          </a:p>
        </p:txBody>
      </p:sp>
      <p:sp>
        <p:nvSpPr>
          <p:cNvPr id="4" name="Slide Number Placeholder 3">
            <a:extLst>
              <a:ext uri="{FF2B5EF4-FFF2-40B4-BE49-F238E27FC236}">
                <a16:creationId xmlns:a16="http://schemas.microsoft.com/office/drawing/2014/main" id="{605D98D7-CDFB-4D60-8393-775489E440C4}"/>
              </a:ext>
            </a:extLst>
          </p:cNvPr>
          <p:cNvSpPr>
            <a:spLocks noGrp="1"/>
          </p:cNvSpPr>
          <p:nvPr>
            <p:ph type="sldNum" sz="quarter" idx="11"/>
          </p:nvPr>
        </p:nvSpPr>
        <p:spPr/>
        <p:txBody>
          <a:bodyPr/>
          <a:lstStyle/>
          <a:p>
            <a:fld id="{515A1B19-A6DB-6343-AEEA-D4983C5A55B6}" type="slidenum">
              <a:rPr lang="en-US" smtClean="0"/>
              <a:pPr/>
              <a:t>4</a:t>
            </a:fld>
            <a:endParaRPr lang="en-US" dirty="0"/>
          </a:p>
        </p:txBody>
      </p:sp>
      <p:sp>
        <p:nvSpPr>
          <p:cNvPr id="5" name="Content Placeholder 4">
            <a:extLst>
              <a:ext uri="{FF2B5EF4-FFF2-40B4-BE49-F238E27FC236}">
                <a16:creationId xmlns:a16="http://schemas.microsoft.com/office/drawing/2014/main" id="{70BFE3D7-BB2E-462E-8586-EF626100178A}"/>
              </a:ext>
            </a:extLst>
          </p:cNvPr>
          <p:cNvSpPr>
            <a:spLocks noGrp="1"/>
          </p:cNvSpPr>
          <p:nvPr>
            <p:ph sz="quarter" idx="12"/>
          </p:nvPr>
        </p:nvSpPr>
        <p:spPr>
          <a:xfrm>
            <a:off x="889680" y="1594733"/>
            <a:ext cx="7740650" cy="4103545"/>
          </a:xfrm>
        </p:spPr>
        <p:txBody>
          <a:bodyPr/>
          <a:lstStyle/>
          <a:p>
            <a:pPr>
              <a:lnSpc>
                <a:spcPct val="100000"/>
              </a:lnSpc>
              <a:spcAft>
                <a:spcPts val="600"/>
              </a:spcAft>
            </a:pPr>
            <a:r>
              <a:rPr lang="en-CA" sz="1700" dirty="0"/>
              <a:t>The </a:t>
            </a:r>
            <a:r>
              <a:rPr lang="en-CA" sz="1700" b="1" dirty="0">
                <a:hlinkClick r:id="rId3"/>
              </a:rPr>
              <a:t>OSC Seniors Strategy</a:t>
            </a:r>
            <a:r>
              <a:rPr lang="en-CA" sz="1700" b="1" dirty="0"/>
              <a:t>, </a:t>
            </a:r>
            <a:r>
              <a:rPr lang="en-CA" sz="1700" dirty="0"/>
              <a:t>published in March 2018, reinforces the OSC's vision of a stronger and more secure financial future for all Ontario seniors. </a:t>
            </a:r>
          </a:p>
          <a:p>
            <a:pPr>
              <a:lnSpc>
                <a:spcPct val="100000"/>
              </a:lnSpc>
              <a:spcAft>
                <a:spcPts val="600"/>
              </a:spcAft>
            </a:pPr>
            <a:r>
              <a:rPr lang="en-CA" sz="1700" dirty="0"/>
              <a:t>The regulatory framework we designed is a key element of the Strategy. </a:t>
            </a:r>
          </a:p>
          <a:p>
            <a:pPr lvl="1">
              <a:lnSpc>
                <a:spcPct val="100000"/>
              </a:lnSpc>
              <a:spcAft>
                <a:spcPts val="1200"/>
              </a:spcAft>
              <a:buFont typeface="Courier New" panose="02070309020205020404" pitchFamily="49" charset="0"/>
              <a:buChar char="o"/>
            </a:pPr>
            <a:r>
              <a:rPr lang="en-CA" sz="1700" dirty="0">
                <a:hlinkClick r:id="rId4"/>
              </a:rPr>
              <a:t>CSA Staff Notice 31-354 </a:t>
            </a:r>
            <a:r>
              <a:rPr lang="en-CA" sz="1700" i="1" dirty="0">
                <a:hlinkClick r:id="rId4"/>
              </a:rPr>
              <a:t>Suggested Practices for Engaging with Older or Vulnerable Clients</a:t>
            </a:r>
            <a:r>
              <a:rPr lang="en-CA" sz="1700" dirty="0"/>
              <a:t> was published in June 2019.</a:t>
            </a:r>
          </a:p>
          <a:p>
            <a:pPr lvl="1">
              <a:lnSpc>
                <a:spcPct val="100000"/>
              </a:lnSpc>
              <a:spcAft>
                <a:spcPts val="1200"/>
              </a:spcAft>
              <a:buFont typeface="Courier New" panose="02070309020205020404" pitchFamily="49" charset="0"/>
              <a:buChar char="o"/>
            </a:pPr>
            <a:r>
              <a:rPr lang="en-CA" sz="1700" dirty="0"/>
              <a:t>In March 2020, we published for comment proposed amendments to NI 31-103 and its Companion Policy designed to outline how registrants can address situations involving diminished mental capacity or the potential financial exploitation of their clients.</a:t>
            </a:r>
          </a:p>
          <a:p>
            <a:pPr lvl="1">
              <a:lnSpc>
                <a:spcPct val="100000"/>
              </a:lnSpc>
              <a:spcAft>
                <a:spcPts val="1200"/>
              </a:spcAft>
              <a:buFont typeface="Courier New" panose="02070309020205020404" pitchFamily="49" charset="0"/>
              <a:buChar char="o"/>
            </a:pPr>
            <a:r>
              <a:rPr lang="en-CA" sz="1700" dirty="0">
                <a:solidFill>
                  <a:schemeClr val="tx1"/>
                </a:solidFill>
              </a:rPr>
              <a:t>After considering the comments, the CSA published</a:t>
            </a:r>
            <a:r>
              <a:rPr lang="en-US" sz="1700" dirty="0">
                <a:solidFill>
                  <a:schemeClr val="tx1"/>
                </a:solidFill>
              </a:rPr>
              <a:t> the amendments in final form on July 15, 2021.</a:t>
            </a:r>
          </a:p>
        </p:txBody>
      </p:sp>
    </p:spTree>
    <p:extLst>
      <p:ext uri="{BB962C8B-B14F-4D97-AF65-F5344CB8AC3E}">
        <p14:creationId xmlns:p14="http://schemas.microsoft.com/office/powerpoint/2010/main" val="5074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51875" y="1527116"/>
            <a:ext cx="7191233" cy="534836"/>
          </a:xfrm>
        </p:spPr>
        <p:txBody>
          <a:bodyPr>
            <a:normAutofit/>
          </a:bodyPr>
          <a:lstStyle/>
          <a:p>
            <a:r>
              <a:rPr lang="en-US" sz="2000" dirty="0">
                <a:solidFill>
                  <a:schemeClr val="bg1">
                    <a:lumMod val="75000"/>
                  </a:schemeClr>
                </a:solidFill>
              </a:rPr>
              <a:t>Background	 </a:t>
            </a:r>
          </a:p>
        </p:txBody>
      </p:sp>
      <p:sp>
        <p:nvSpPr>
          <p:cNvPr id="5" name="Footer Placeholder 4"/>
          <p:cNvSpPr>
            <a:spLocks noGrp="1"/>
          </p:cNvSpPr>
          <p:nvPr>
            <p:ph type="ftr" sz="quarter" idx="10"/>
          </p:nvPr>
        </p:nvSpPr>
        <p:spPr/>
        <p:txBody>
          <a:bodyPr/>
          <a:lstStyle/>
          <a:p>
            <a:r>
              <a:rPr lang="en-US" dirty="0"/>
              <a:t>Part 2 – Regulatory Framework</a:t>
            </a:r>
          </a:p>
        </p:txBody>
      </p:sp>
      <p:sp>
        <p:nvSpPr>
          <p:cNvPr id="9" name="Slide Number Placeholder 8"/>
          <p:cNvSpPr>
            <a:spLocks noGrp="1"/>
          </p:cNvSpPr>
          <p:nvPr>
            <p:ph type="sldNum" sz="quarter" idx="11"/>
          </p:nvPr>
        </p:nvSpPr>
        <p:spPr/>
        <p:txBody>
          <a:bodyPr/>
          <a:lstStyle/>
          <a:p>
            <a:fld id="{515A1B19-A6DB-6343-AEEA-D4983C5A55B6}" type="slidenum">
              <a:rPr lang="en-US" smtClean="0"/>
              <a:pPr/>
              <a:t>5</a:t>
            </a:fld>
            <a:endParaRPr lang="en-US" dirty="0"/>
          </a:p>
        </p:txBody>
      </p:sp>
      <p:sp>
        <p:nvSpPr>
          <p:cNvPr id="6" name="Title 6">
            <a:extLst>
              <a:ext uri="{FF2B5EF4-FFF2-40B4-BE49-F238E27FC236}">
                <a16:creationId xmlns:a16="http://schemas.microsoft.com/office/drawing/2014/main" id="{17BA4FD5-CE52-4159-9E9B-177127C85B1A}"/>
              </a:ext>
            </a:extLst>
          </p:cNvPr>
          <p:cNvSpPr txBox="1">
            <a:spLocks/>
          </p:cNvSpPr>
          <p:nvPr/>
        </p:nvSpPr>
        <p:spPr>
          <a:xfrm>
            <a:off x="1351343" y="3648565"/>
            <a:ext cx="7558764" cy="633718"/>
          </a:xfrm>
          <a:prstGeom prst="rect">
            <a:avLst/>
          </a:prstGeom>
        </p:spPr>
        <p:txBody>
          <a:bodyPr vert="horz" lIns="0" tIns="0" rIns="0" bIns="0" rtlCol="0" anchor="t" anchorCtr="0">
            <a:normAutofit fontScale="92500"/>
          </a:bodyPr>
          <a:lstStyle>
            <a:lvl1pPr algn="l" defTabSz="914377" rtl="0" eaLnBrk="1" latinLnBrk="0" hangingPunct="1">
              <a:lnSpc>
                <a:spcPts val="2600"/>
              </a:lnSpc>
              <a:spcBef>
                <a:spcPct val="0"/>
              </a:spcBef>
              <a:buNone/>
              <a:defRPr sz="2400" kern="1200">
                <a:solidFill>
                  <a:srgbClr val="2E6378"/>
                </a:solidFill>
                <a:latin typeface="Verdana" charset="0"/>
                <a:ea typeface="Verdana" charset="0"/>
                <a:cs typeface="Verdana" charset="0"/>
              </a:defRPr>
            </a:lvl1pPr>
          </a:lstStyle>
          <a:p>
            <a:r>
              <a:rPr lang="en-US" sz="2200" dirty="0">
                <a:solidFill>
                  <a:schemeClr val="bg1">
                    <a:lumMod val="75000"/>
                  </a:schemeClr>
                </a:solidFill>
              </a:rPr>
              <a:t>Protecting Aging Investors through Behavioural Insights </a:t>
            </a:r>
          </a:p>
        </p:txBody>
      </p:sp>
      <p:sp>
        <p:nvSpPr>
          <p:cNvPr id="8" name="Title 6">
            <a:extLst>
              <a:ext uri="{FF2B5EF4-FFF2-40B4-BE49-F238E27FC236}">
                <a16:creationId xmlns:a16="http://schemas.microsoft.com/office/drawing/2014/main" id="{CA191B75-DB6D-4CB7-9614-C34B04D29E3E}"/>
              </a:ext>
            </a:extLst>
          </p:cNvPr>
          <p:cNvSpPr txBox="1">
            <a:spLocks/>
          </p:cNvSpPr>
          <p:nvPr/>
        </p:nvSpPr>
        <p:spPr>
          <a:xfrm>
            <a:off x="1351875" y="2306497"/>
            <a:ext cx="6548951" cy="1122503"/>
          </a:xfrm>
          <a:prstGeom prst="rect">
            <a:avLst/>
          </a:prstGeom>
        </p:spPr>
        <p:txBody>
          <a:bodyPr vert="horz" lIns="0" tIns="0" rIns="0" bIns="0" rtlCol="0" anchor="t" anchorCtr="0">
            <a:noAutofit/>
          </a:bodyPr>
          <a:lstStyle>
            <a:lvl1pPr algn="l" defTabSz="914377" rtl="0" eaLnBrk="1" latinLnBrk="0" hangingPunct="1">
              <a:lnSpc>
                <a:spcPts val="2600"/>
              </a:lnSpc>
              <a:spcBef>
                <a:spcPct val="0"/>
              </a:spcBef>
              <a:buNone/>
              <a:defRPr sz="2400" kern="1200">
                <a:solidFill>
                  <a:srgbClr val="2E6378"/>
                </a:solidFill>
                <a:latin typeface="Verdana" charset="0"/>
                <a:ea typeface="Verdana" charset="0"/>
                <a:cs typeface="Verdana" charset="0"/>
              </a:defRPr>
            </a:lvl1pPr>
          </a:lstStyle>
          <a:p>
            <a:pPr>
              <a:spcAft>
                <a:spcPts val="200"/>
              </a:spcAft>
            </a:pPr>
            <a:r>
              <a:rPr lang="en-US" sz="2000" b="1" dirty="0">
                <a:solidFill>
                  <a:schemeClr val="accent2"/>
                </a:solidFill>
              </a:rPr>
              <a:t>Regulatory Framework </a:t>
            </a:r>
          </a:p>
          <a:p>
            <a:pPr marL="342900" indent="-342900">
              <a:buFont typeface="Arial" panose="020B0604020202020204" pitchFamily="34" charset="0"/>
              <a:buChar char="•"/>
            </a:pPr>
            <a:r>
              <a:rPr lang="en-US" sz="2000" dirty="0">
                <a:solidFill>
                  <a:schemeClr val="bg1">
                    <a:lumMod val="75000"/>
                  </a:schemeClr>
                </a:solidFill>
              </a:rPr>
              <a:t>Trusted Contact Person</a:t>
            </a:r>
          </a:p>
          <a:p>
            <a:pPr marL="342900" indent="-342900">
              <a:buFont typeface="Arial" panose="020B0604020202020204" pitchFamily="34" charset="0"/>
              <a:buChar char="•"/>
            </a:pPr>
            <a:r>
              <a:rPr lang="en-US" sz="2000" dirty="0">
                <a:solidFill>
                  <a:schemeClr val="bg1">
                    <a:lumMod val="75000"/>
                  </a:schemeClr>
                </a:solidFill>
              </a:rPr>
              <a:t>Temporary Hold </a:t>
            </a:r>
          </a:p>
        </p:txBody>
      </p:sp>
      <p:sp>
        <p:nvSpPr>
          <p:cNvPr id="3" name="Oval 2">
            <a:extLst>
              <a:ext uri="{FF2B5EF4-FFF2-40B4-BE49-F238E27FC236}">
                <a16:creationId xmlns:a16="http://schemas.microsoft.com/office/drawing/2014/main" id="{ED18BDC1-A82E-4322-A94F-AB2AA8729278}"/>
              </a:ext>
            </a:extLst>
          </p:cNvPr>
          <p:cNvSpPr/>
          <p:nvPr/>
        </p:nvSpPr>
        <p:spPr>
          <a:xfrm>
            <a:off x="845389" y="1505344"/>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a:t>
            </a:r>
            <a:endParaRPr lang="en-CA" sz="1600" b="1" dirty="0"/>
          </a:p>
        </p:txBody>
      </p:sp>
      <p:sp>
        <p:nvSpPr>
          <p:cNvPr id="11" name="Oval 10">
            <a:extLst>
              <a:ext uri="{FF2B5EF4-FFF2-40B4-BE49-F238E27FC236}">
                <a16:creationId xmlns:a16="http://schemas.microsoft.com/office/drawing/2014/main" id="{FCCBC390-1C36-44FA-90A2-38E6AD94ABFD}"/>
              </a:ext>
            </a:extLst>
          </p:cNvPr>
          <p:cNvSpPr/>
          <p:nvPr/>
        </p:nvSpPr>
        <p:spPr>
          <a:xfrm>
            <a:off x="842778" y="2306498"/>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2</a:t>
            </a:r>
            <a:endParaRPr lang="en-CA" sz="1600" b="1" dirty="0"/>
          </a:p>
        </p:txBody>
      </p:sp>
      <p:sp>
        <p:nvSpPr>
          <p:cNvPr id="12" name="Oval 11">
            <a:extLst>
              <a:ext uri="{FF2B5EF4-FFF2-40B4-BE49-F238E27FC236}">
                <a16:creationId xmlns:a16="http://schemas.microsoft.com/office/drawing/2014/main" id="{FE4C6A54-01DE-4746-AC45-6F8809866A23}"/>
              </a:ext>
            </a:extLst>
          </p:cNvPr>
          <p:cNvSpPr/>
          <p:nvPr/>
        </p:nvSpPr>
        <p:spPr>
          <a:xfrm>
            <a:off x="864513" y="3614005"/>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3</a:t>
            </a:r>
            <a:endParaRPr lang="en-CA" sz="1600" b="1" dirty="0"/>
          </a:p>
        </p:txBody>
      </p:sp>
      <p:sp>
        <p:nvSpPr>
          <p:cNvPr id="13" name="Oval 12">
            <a:extLst>
              <a:ext uri="{FF2B5EF4-FFF2-40B4-BE49-F238E27FC236}">
                <a16:creationId xmlns:a16="http://schemas.microsoft.com/office/drawing/2014/main" id="{5F0883F0-D45D-4C59-B0E1-A9426704FC96}"/>
              </a:ext>
            </a:extLst>
          </p:cNvPr>
          <p:cNvSpPr/>
          <p:nvPr/>
        </p:nvSpPr>
        <p:spPr>
          <a:xfrm>
            <a:off x="873885" y="4331426"/>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4</a:t>
            </a:r>
            <a:endParaRPr lang="en-CA" sz="1600" b="1" dirty="0"/>
          </a:p>
        </p:txBody>
      </p:sp>
      <p:sp>
        <p:nvSpPr>
          <p:cNvPr id="14" name="Title 6">
            <a:extLst>
              <a:ext uri="{FF2B5EF4-FFF2-40B4-BE49-F238E27FC236}">
                <a16:creationId xmlns:a16="http://schemas.microsoft.com/office/drawing/2014/main" id="{14C570B0-9143-45DF-9F8A-9D38455FD4D6}"/>
              </a:ext>
            </a:extLst>
          </p:cNvPr>
          <p:cNvSpPr txBox="1">
            <a:spLocks/>
          </p:cNvSpPr>
          <p:nvPr/>
        </p:nvSpPr>
        <p:spPr>
          <a:xfrm>
            <a:off x="1351875" y="4316843"/>
            <a:ext cx="6833274" cy="405358"/>
          </a:xfrm>
          <a:prstGeom prst="rect">
            <a:avLst/>
          </a:prstGeom>
        </p:spPr>
        <p:txBody>
          <a:bodyPr vert="horz" lIns="0" tIns="0" rIns="0" bIns="0" rtlCol="0" anchor="t" anchorCtr="0">
            <a:normAutofit/>
          </a:bodyPr>
          <a:lstStyle>
            <a:lvl1pPr algn="l" defTabSz="914377" rtl="0" eaLnBrk="1" latinLnBrk="0" hangingPunct="1">
              <a:lnSpc>
                <a:spcPts val="2600"/>
              </a:lnSpc>
              <a:spcBef>
                <a:spcPct val="0"/>
              </a:spcBef>
              <a:buNone/>
              <a:defRPr sz="2400" kern="1200">
                <a:solidFill>
                  <a:srgbClr val="2E6378"/>
                </a:solidFill>
                <a:latin typeface="Verdana" charset="0"/>
                <a:ea typeface="Verdana" charset="0"/>
                <a:cs typeface="Verdana" charset="0"/>
              </a:defRPr>
            </a:lvl1pPr>
          </a:lstStyle>
          <a:p>
            <a:r>
              <a:rPr lang="en-US" sz="2000" dirty="0">
                <a:solidFill>
                  <a:schemeClr val="bg1">
                    <a:lumMod val="75000"/>
                  </a:schemeClr>
                </a:solidFill>
              </a:rPr>
              <a:t>White Label Resources</a:t>
            </a:r>
          </a:p>
        </p:txBody>
      </p:sp>
    </p:spTree>
    <p:extLst>
      <p:ext uri="{BB962C8B-B14F-4D97-AF65-F5344CB8AC3E}">
        <p14:creationId xmlns:p14="http://schemas.microsoft.com/office/powerpoint/2010/main" val="4068175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F73D8B-2F73-4CD9-A475-98CD4A635027}"/>
              </a:ext>
            </a:extLst>
          </p:cNvPr>
          <p:cNvSpPr>
            <a:spLocks noGrp="1"/>
          </p:cNvSpPr>
          <p:nvPr>
            <p:ph type="title"/>
          </p:nvPr>
        </p:nvSpPr>
        <p:spPr/>
        <p:txBody>
          <a:bodyPr/>
          <a:lstStyle/>
          <a:p>
            <a:r>
              <a:rPr lang="en-US" b="1" dirty="0"/>
              <a:t>Regulatory Framework</a:t>
            </a:r>
            <a:endParaRPr lang="en-CA" b="1" dirty="0"/>
          </a:p>
        </p:txBody>
      </p:sp>
      <p:sp>
        <p:nvSpPr>
          <p:cNvPr id="3" name="Footer Placeholder 2">
            <a:extLst>
              <a:ext uri="{FF2B5EF4-FFF2-40B4-BE49-F238E27FC236}">
                <a16:creationId xmlns:a16="http://schemas.microsoft.com/office/drawing/2014/main" id="{7CA98642-B200-4F7C-96A4-5B5854C021EF}"/>
              </a:ext>
            </a:extLst>
          </p:cNvPr>
          <p:cNvSpPr>
            <a:spLocks noGrp="1"/>
          </p:cNvSpPr>
          <p:nvPr>
            <p:ph type="ftr" sz="quarter" idx="10"/>
          </p:nvPr>
        </p:nvSpPr>
        <p:spPr>
          <a:xfrm>
            <a:off x="863602" y="6356354"/>
            <a:ext cx="5251450" cy="535433"/>
          </a:xfrm>
        </p:spPr>
        <p:txBody>
          <a:bodyPr/>
          <a:lstStyle/>
          <a:p>
            <a:r>
              <a:rPr lang="en-US" dirty="0"/>
              <a:t>Part 2 – Regulatory Framework</a:t>
            </a:r>
          </a:p>
        </p:txBody>
      </p:sp>
      <p:sp>
        <p:nvSpPr>
          <p:cNvPr id="4" name="Slide Number Placeholder 3">
            <a:extLst>
              <a:ext uri="{FF2B5EF4-FFF2-40B4-BE49-F238E27FC236}">
                <a16:creationId xmlns:a16="http://schemas.microsoft.com/office/drawing/2014/main" id="{4EFEA257-4F7C-440A-AAC7-47A831DCB7B9}"/>
              </a:ext>
            </a:extLst>
          </p:cNvPr>
          <p:cNvSpPr>
            <a:spLocks noGrp="1"/>
          </p:cNvSpPr>
          <p:nvPr>
            <p:ph type="sldNum" sz="quarter" idx="11"/>
          </p:nvPr>
        </p:nvSpPr>
        <p:spPr/>
        <p:txBody>
          <a:bodyPr/>
          <a:lstStyle/>
          <a:p>
            <a:fld id="{515A1B19-A6DB-6343-AEEA-D4983C5A55B6}" type="slidenum">
              <a:rPr lang="en-US" smtClean="0"/>
              <a:pPr/>
              <a:t>6</a:t>
            </a:fld>
            <a:endParaRPr lang="en-US" dirty="0"/>
          </a:p>
        </p:txBody>
      </p:sp>
      <p:sp>
        <p:nvSpPr>
          <p:cNvPr id="6" name="Content Placeholder 5">
            <a:extLst>
              <a:ext uri="{FF2B5EF4-FFF2-40B4-BE49-F238E27FC236}">
                <a16:creationId xmlns:a16="http://schemas.microsoft.com/office/drawing/2014/main" id="{4EA2EDA4-D412-4FEB-A62B-25C30B7A06B7}"/>
              </a:ext>
            </a:extLst>
          </p:cNvPr>
          <p:cNvSpPr>
            <a:spLocks noGrp="1"/>
          </p:cNvSpPr>
          <p:nvPr>
            <p:ph sz="quarter" idx="12"/>
          </p:nvPr>
        </p:nvSpPr>
        <p:spPr>
          <a:xfrm>
            <a:off x="863602" y="1448596"/>
            <a:ext cx="7740650" cy="4342938"/>
          </a:xfrm>
        </p:spPr>
        <p:txBody>
          <a:bodyPr/>
          <a:lstStyle/>
          <a:p>
            <a:pPr marL="0" indent="0">
              <a:lnSpc>
                <a:spcPct val="100000"/>
              </a:lnSpc>
              <a:spcAft>
                <a:spcPts val="1200"/>
              </a:spcAft>
              <a:buNone/>
            </a:pPr>
            <a:r>
              <a:rPr lang="en-CA" sz="1700" dirty="0"/>
              <a:t>Supported by new definitions, the amendments provide registrants with tools to address issues of financial exploitation and diminished mental capacity facing their clients:</a:t>
            </a:r>
          </a:p>
          <a:p>
            <a:pPr marL="0" indent="0">
              <a:buNone/>
            </a:pPr>
            <a:r>
              <a:rPr lang="en-CA" sz="1700" b="1" i="1" dirty="0">
                <a:solidFill>
                  <a:srgbClr val="14A7D9"/>
                </a:solidFill>
              </a:rPr>
              <a:t>Trusted Contact Person (TCP)</a:t>
            </a:r>
            <a:r>
              <a:rPr lang="en-US" sz="1700" i="1" dirty="0">
                <a:solidFill>
                  <a:srgbClr val="14A7D9"/>
                </a:solidFill>
              </a:rPr>
              <a:t> </a:t>
            </a:r>
          </a:p>
          <a:p>
            <a:pPr>
              <a:lnSpc>
                <a:spcPct val="100000"/>
              </a:lnSpc>
              <a:spcAft>
                <a:spcPts val="600"/>
              </a:spcAft>
            </a:pPr>
            <a:r>
              <a:rPr lang="en-US" sz="1700" dirty="0"/>
              <a:t>The amendments require registrants to</a:t>
            </a:r>
            <a:r>
              <a:rPr lang="en-CA" sz="1700" dirty="0"/>
              <a:t> take reasonable steps to obtain and keep current the name and contact information of a client’s TCP and the client’s consent to contact the TCP in certain circumstances.</a:t>
            </a:r>
          </a:p>
          <a:p>
            <a:pPr marL="0" indent="0">
              <a:lnSpc>
                <a:spcPct val="100000"/>
              </a:lnSpc>
              <a:buNone/>
            </a:pPr>
            <a:r>
              <a:rPr lang="en-US" sz="1700" b="1" i="1" dirty="0">
                <a:solidFill>
                  <a:srgbClr val="14A7D9"/>
                </a:solidFill>
              </a:rPr>
              <a:t>Temporary Holds</a:t>
            </a:r>
            <a:endParaRPr lang="en-CA" sz="1700" b="1" i="1" dirty="0">
              <a:solidFill>
                <a:srgbClr val="14A7D9"/>
              </a:solidFill>
            </a:endParaRPr>
          </a:p>
          <a:p>
            <a:pPr>
              <a:lnSpc>
                <a:spcPct val="100000"/>
              </a:lnSpc>
              <a:spcAft>
                <a:spcPts val="600"/>
              </a:spcAft>
            </a:pPr>
            <a:r>
              <a:rPr lang="en-CA" sz="1700" dirty="0"/>
              <a:t>The amendments create a framework for registrants that place a temporary hold on transactions, withdrawals or transfers in circumstances where the registered firm has a reasonable belief that there is financial exploitation of a vulnerable client or that the client lacks the mental capacity to make decisions involving financial matters. </a:t>
            </a:r>
          </a:p>
          <a:p>
            <a:pPr marL="0" indent="0">
              <a:buNone/>
            </a:pPr>
            <a:endParaRPr lang="en-CA" sz="1600" dirty="0"/>
          </a:p>
        </p:txBody>
      </p:sp>
    </p:spTree>
    <p:extLst>
      <p:ext uri="{BB962C8B-B14F-4D97-AF65-F5344CB8AC3E}">
        <p14:creationId xmlns:p14="http://schemas.microsoft.com/office/powerpoint/2010/main" val="220136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51875" y="1527116"/>
            <a:ext cx="7191233" cy="534836"/>
          </a:xfrm>
        </p:spPr>
        <p:txBody>
          <a:bodyPr>
            <a:normAutofit/>
          </a:bodyPr>
          <a:lstStyle/>
          <a:p>
            <a:r>
              <a:rPr lang="en-US" sz="2000" dirty="0">
                <a:solidFill>
                  <a:schemeClr val="bg1">
                    <a:lumMod val="75000"/>
                  </a:schemeClr>
                </a:solidFill>
              </a:rPr>
              <a:t>Background	 </a:t>
            </a:r>
          </a:p>
        </p:txBody>
      </p:sp>
      <p:sp>
        <p:nvSpPr>
          <p:cNvPr id="5" name="Footer Placeholder 4"/>
          <p:cNvSpPr>
            <a:spLocks noGrp="1"/>
          </p:cNvSpPr>
          <p:nvPr>
            <p:ph type="ftr" sz="quarter" idx="10"/>
          </p:nvPr>
        </p:nvSpPr>
        <p:spPr/>
        <p:txBody>
          <a:bodyPr/>
          <a:lstStyle/>
          <a:p>
            <a:r>
              <a:rPr lang="en-US" dirty="0"/>
              <a:t>Part 2 – Regulatory Framework</a:t>
            </a:r>
          </a:p>
        </p:txBody>
      </p:sp>
      <p:sp>
        <p:nvSpPr>
          <p:cNvPr id="9" name="Slide Number Placeholder 8"/>
          <p:cNvSpPr>
            <a:spLocks noGrp="1"/>
          </p:cNvSpPr>
          <p:nvPr>
            <p:ph type="sldNum" sz="quarter" idx="11"/>
          </p:nvPr>
        </p:nvSpPr>
        <p:spPr/>
        <p:txBody>
          <a:bodyPr/>
          <a:lstStyle/>
          <a:p>
            <a:fld id="{515A1B19-A6DB-6343-AEEA-D4983C5A55B6}" type="slidenum">
              <a:rPr lang="en-US" smtClean="0"/>
              <a:pPr/>
              <a:t>7</a:t>
            </a:fld>
            <a:endParaRPr lang="en-US" dirty="0"/>
          </a:p>
        </p:txBody>
      </p:sp>
      <p:sp>
        <p:nvSpPr>
          <p:cNvPr id="6" name="Title 6">
            <a:extLst>
              <a:ext uri="{FF2B5EF4-FFF2-40B4-BE49-F238E27FC236}">
                <a16:creationId xmlns:a16="http://schemas.microsoft.com/office/drawing/2014/main" id="{17BA4FD5-CE52-4159-9E9B-177127C85B1A}"/>
              </a:ext>
            </a:extLst>
          </p:cNvPr>
          <p:cNvSpPr txBox="1">
            <a:spLocks/>
          </p:cNvSpPr>
          <p:nvPr/>
        </p:nvSpPr>
        <p:spPr>
          <a:xfrm>
            <a:off x="1351343" y="3648565"/>
            <a:ext cx="7558764" cy="633718"/>
          </a:xfrm>
          <a:prstGeom prst="rect">
            <a:avLst/>
          </a:prstGeom>
        </p:spPr>
        <p:txBody>
          <a:bodyPr vert="horz" lIns="0" tIns="0" rIns="0" bIns="0" rtlCol="0" anchor="t" anchorCtr="0">
            <a:normAutofit fontScale="92500"/>
          </a:bodyPr>
          <a:lstStyle>
            <a:lvl1pPr algn="l" defTabSz="914377" rtl="0" eaLnBrk="1" latinLnBrk="0" hangingPunct="1">
              <a:lnSpc>
                <a:spcPts val="2600"/>
              </a:lnSpc>
              <a:spcBef>
                <a:spcPct val="0"/>
              </a:spcBef>
              <a:buNone/>
              <a:defRPr sz="2400" kern="1200">
                <a:solidFill>
                  <a:srgbClr val="2E6378"/>
                </a:solidFill>
                <a:latin typeface="Verdana" charset="0"/>
                <a:ea typeface="Verdana" charset="0"/>
                <a:cs typeface="Verdana" charset="0"/>
              </a:defRPr>
            </a:lvl1pPr>
          </a:lstStyle>
          <a:p>
            <a:r>
              <a:rPr lang="en-US" sz="2200" dirty="0">
                <a:solidFill>
                  <a:schemeClr val="bg1">
                    <a:lumMod val="75000"/>
                  </a:schemeClr>
                </a:solidFill>
              </a:rPr>
              <a:t>Protecting Aging Investors through Behavioural Insights </a:t>
            </a:r>
          </a:p>
        </p:txBody>
      </p:sp>
      <p:sp>
        <p:nvSpPr>
          <p:cNvPr id="8" name="Title 6">
            <a:extLst>
              <a:ext uri="{FF2B5EF4-FFF2-40B4-BE49-F238E27FC236}">
                <a16:creationId xmlns:a16="http://schemas.microsoft.com/office/drawing/2014/main" id="{CA191B75-DB6D-4CB7-9614-C34B04D29E3E}"/>
              </a:ext>
            </a:extLst>
          </p:cNvPr>
          <p:cNvSpPr txBox="1">
            <a:spLocks/>
          </p:cNvSpPr>
          <p:nvPr/>
        </p:nvSpPr>
        <p:spPr>
          <a:xfrm>
            <a:off x="1351875" y="2306497"/>
            <a:ext cx="6548951" cy="1122503"/>
          </a:xfrm>
          <a:prstGeom prst="rect">
            <a:avLst/>
          </a:prstGeom>
        </p:spPr>
        <p:txBody>
          <a:bodyPr vert="horz" lIns="0" tIns="0" rIns="0" bIns="0" rtlCol="0" anchor="t" anchorCtr="0">
            <a:noAutofit/>
          </a:bodyPr>
          <a:lstStyle>
            <a:lvl1pPr algn="l" defTabSz="914377" rtl="0" eaLnBrk="1" latinLnBrk="0" hangingPunct="1">
              <a:lnSpc>
                <a:spcPts val="2600"/>
              </a:lnSpc>
              <a:spcBef>
                <a:spcPct val="0"/>
              </a:spcBef>
              <a:buNone/>
              <a:defRPr sz="2400" kern="1200">
                <a:solidFill>
                  <a:srgbClr val="2E6378"/>
                </a:solidFill>
                <a:latin typeface="Verdana" charset="0"/>
                <a:ea typeface="Verdana" charset="0"/>
                <a:cs typeface="Verdana" charset="0"/>
              </a:defRPr>
            </a:lvl1pPr>
          </a:lstStyle>
          <a:p>
            <a:pPr>
              <a:spcAft>
                <a:spcPts val="200"/>
              </a:spcAft>
            </a:pPr>
            <a:r>
              <a:rPr lang="en-US" sz="2000" dirty="0">
                <a:solidFill>
                  <a:schemeClr val="bg1">
                    <a:lumMod val="75000"/>
                  </a:schemeClr>
                </a:solidFill>
              </a:rPr>
              <a:t>Regulatory Framework </a:t>
            </a:r>
          </a:p>
          <a:p>
            <a:pPr marL="342900" indent="-342900">
              <a:buFont typeface="Arial" panose="020B0604020202020204" pitchFamily="34" charset="0"/>
              <a:buChar char="•"/>
            </a:pPr>
            <a:r>
              <a:rPr lang="en-US" sz="2000" b="1" dirty="0">
                <a:solidFill>
                  <a:schemeClr val="accent2"/>
                </a:solidFill>
              </a:rPr>
              <a:t>Trusted Contact Person</a:t>
            </a:r>
          </a:p>
          <a:p>
            <a:pPr marL="342900" indent="-342900">
              <a:buFont typeface="Arial" panose="020B0604020202020204" pitchFamily="34" charset="0"/>
              <a:buChar char="•"/>
            </a:pPr>
            <a:r>
              <a:rPr lang="en-US" sz="2000" dirty="0">
                <a:solidFill>
                  <a:schemeClr val="bg1">
                    <a:lumMod val="75000"/>
                  </a:schemeClr>
                </a:solidFill>
              </a:rPr>
              <a:t>Temporary Hold </a:t>
            </a:r>
          </a:p>
        </p:txBody>
      </p:sp>
      <p:sp>
        <p:nvSpPr>
          <p:cNvPr id="3" name="Oval 2">
            <a:extLst>
              <a:ext uri="{FF2B5EF4-FFF2-40B4-BE49-F238E27FC236}">
                <a16:creationId xmlns:a16="http://schemas.microsoft.com/office/drawing/2014/main" id="{ED18BDC1-A82E-4322-A94F-AB2AA8729278}"/>
              </a:ext>
            </a:extLst>
          </p:cNvPr>
          <p:cNvSpPr/>
          <p:nvPr/>
        </p:nvSpPr>
        <p:spPr>
          <a:xfrm>
            <a:off x="845389" y="1505344"/>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a:t>
            </a:r>
            <a:endParaRPr lang="en-CA" sz="1600" b="1" dirty="0"/>
          </a:p>
        </p:txBody>
      </p:sp>
      <p:sp>
        <p:nvSpPr>
          <p:cNvPr id="11" name="Oval 10">
            <a:extLst>
              <a:ext uri="{FF2B5EF4-FFF2-40B4-BE49-F238E27FC236}">
                <a16:creationId xmlns:a16="http://schemas.microsoft.com/office/drawing/2014/main" id="{FCCBC390-1C36-44FA-90A2-38E6AD94ABFD}"/>
              </a:ext>
            </a:extLst>
          </p:cNvPr>
          <p:cNvSpPr/>
          <p:nvPr/>
        </p:nvSpPr>
        <p:spPr>
          <a:xfrm>
            <a:off x="842778" y="2306498"/>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2</a:t>
            </a:r>
            <a:endParaRPr lang="en-CA" sz="1600" b="1" dirty="0"/>
          </a:p>
        </p:txBody>
      </p:sp>
      <p:sp>
        <p:nvSpPr>
          <p:cNvPr id="12" name="Oval 11">
            <a:extLst>
              <a:ext uri="{FF2B5EF4-FFF2-40B4-BE49-F238E27FC236}">
                <a16:creationId xmlns:a16="http://schemas.microsoft.com/office/drawing/2014/main" id="{FE4C6A54-01DE-4746-AC45-6F8809866A23}"/>
              </a:ext>
            </a:extLst>
          </p:cNvPr>
          <p:cNvSpPr/>
          <p:nvPr/>
        </p:nvSpPr>
        <p:spPr>
          <a:xfrm>
            <a:off x="864513" y="3614005"/>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3</a:t>
            </a:r>
            <a:endParaRPr lang="en-CA" sz="1600" b="1" dirty="0"/>
          </a:p>
        </p:txBody>
      </p:sp>
      <p:sp>
        <p:nvSpPr>
          <p:cNvPr id="13" name="Oval 12">
            <a:extLst>
              <a:ext uri="{FF2B5EF4-FFF2-40B4-BE49-F238E27FC236}">
                <a16:creationId xmlns:a16="http://schemas.microsoft.com/office/drawing/2014/main" id="{5F0883F0-D45D-4C59-B0E1-A9426704FC96}"/>
              </a:ext>
            </a:extLst>
          </p:cNvPr>
          <p:cNvSpPr/>
          <p:nvPr/>
        </p:nvSpPr>
        <p:spPr>
          <a:xfrm>
            <a:off x="873885" y="4331426"/>
            <a:ext cx="375329" cy="328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4</a:t>
            </a:r>
            <a:endParaRPr lang="en-CA" sz="1600" b="1" dirty="0"/>
          </a:p>
        </p:txBody>
      </p:sp>
      <p:sp>
        <p:nvSpPr>
          <p:cNvPr id="14" name="Title 6">
            <a:extLst>
              <a:ext uri="{FF2B5EF4-FFF2-40B4-BE49-F238E27FC236}">
                <a16:creationId xmlns:a16="http://schemas.microsoft.com/office/drawing/2014/main" id="{14C570B0-9143-45DF-9F8A-9D38455FD4D6}"/>
              </a:ext>
            </a:extLst>
          </p:cNvPr>
          <p:cNvSpPr txBox="1">
            <a:spLocks/>
          </p:cNvSpPr>
          <p:nvPr/>
        </p:nvSpPr>
        <p:spPr>
          <a:xfrm>
            <a:off x="1351875" y="4316843"/>
            <a:ext cx="6833274" cy="405358"/>
          </a:xfrm>
          <a:prstGeom prst="rect">
            <a:avLst/>
          </a:prstGeom>
        </p:spPr>
        <p:txBody>
          <a:bodyPr vert="horz" lIns="0" tIns="0" rIns="0" bIns="0" rtlCol="0" anchor="t" anchorCtr="0">
            <a:normAutofit/>
          </a:bodyPr>
          <a:lstStyle>
            <a:lvl1pPr algn="l" defTabSz="914377" rtl="0" eaLnBrk="1" latinLnBrk="0" hangingPunct="1">
              <a:lnSpc>
                <a:spcPts val="2600"/>
              </a:lnSpc>
              <a:spcBef>
                <a:spcPct val="0"/>
              </a:spcBef>
              <a:buNone/>
              <a:defRPr sz="2400" kern="1200">
                <a:solidFill>
                  <a:srgbClr val="2E6378"/>
                </a:solidFill>
                <a:latin typeface="Verdana" charset="0"/>
                <a:ea typeface="Verdana" charset="0"/>
                <a:cs typeface="Verdana" charset="0"/>
              </a:defRPr>
            </a:lvl1pPr>
          </a:lstStyle>
          <a:p>
            <a:r>
              <a:rPr lang="en-US" sz="2000" dirty="0">
                <a:solidFill>
                  <a:schemeClr val="bg1">
                    <a:lumMod val="75000"/>
                  </a:schemeClr>
                </a:solidFill>
              </a:rPr>
              <a:t>White Label Resources</a:t>
            </a:r>
          </a:p>
        </p:txBody>
      </p:sp>
    </p:spTree>
    <p:extLst>
      <p:ext uri="{BB962C8B-B14F-4D97-AF65-F5344CB8AC3E}">
        <p14:creationId xmlns:p14="http://schemas.microsoft.com/office/powerpoint/2010/main" val="554717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9614-5BB4-4A97-A7EB-F5BE18B44888}"/>
              </a:ext>
            </a:extLst>
          </p:cNvPr>
          <p:cNvSpPr>
            <a:spLocks noGrp="1"/>
          </p:cNvSpPr>
          <p:nvPr>
            <p:ph type="title"/>
          </p:nvPr>
        </p:nvSpPr>
        <p:spPr/>
        <p:txBody>
          <a:bodyPr/>
          <a:lstStyle/>
          <a:p>
            <a:r>
              <a:rPr lang="en-US" b="1" dirty="0"/>
              <a:t>What is the role of a TCP?</a:t>
            </a:r>
            <a:endParaRPr lang="en-CA" b="1" dirty="0"/>
          </a:p>
        </p:txBody>
      </p:sp>
      <p:sp>
        <p:nvSpPr>
          <p:cNvPr id="3" name="Footer Placeholder 2">
            <a:extLst>
              <a:ext uri="{FF2B5EF4-FFF2-40B4-BE49-F238E27FC236}">
                <a16:creationId xmlns:a16="http://schemas.microsoft.com/office/drawing/2014/main" id="{468BE0B7-BB1E-4687-813A-CF72AB1E3BBB}"/>
              </a:ext>
            </a:extLst>
          </p:cNvPr>
          <p:cNvSpPr>
            <a:spLocks noGrp="1"/>
          </p:cNvSpPr>
          <p:nvPr>
            <p:ph type="ftr" sz="quarter" idx="10"/>
          </p:nvPr>
        </p:nvSpPr>
        <p:spPr/>
        <p:txBody>
          <a:bodyPr/>
          <a:lstStyle/>
          <a:p>
            <a:r>
              <a:rPr lang="en-US" dirty="0"/>
              <a:t>Part 2 – Regulatory Framework</a:t>
            </a:r>
          </a:p>
        </p:txBody>
      </p:sp>
      <p:sp>
        <p:nvSpPr>
          <p:cNvPr id="4" name="Slide Number Placeholder 3">
            <a:extLst>
              <a:ext uri="{FF2B5EF4-FFF2-40B4-BE49-F238E27FC236}">
                <a16:creationId xmlns:a16="http://schemas.microsoft.com/office/drawing/2014/main" id="{0632CE8F-F1BD-4025-8BD8-64EC54170EE5}"/>
              </a:ext>
            </a:extLst>
          </p:cNvPr>
          <p:cNvSpPr>
            <a:spLocks noGrp="1"/>
          </p:cNvSpPr>
          <p:nvPr>
            <p:ph type="sldNum" sz="quarter" idx="11"/>
          </p:nvPr>
        </p:nvSpPr>
        <p:spPr/>
        <p:txBody>
          <a:bodyPr/>
          <a:lstStyle/>
          <a:p>
            <a:fld id="{515A1B19-A6DB-6343-AEEA-D4983C5A55B6}" type="slidenum">
              <a:rPr lang="en-US" smtClean="0"/>
              <a:pPr/>
              <a:t>8</a:t>
            </a:fld>
            <a:endParaRPr lang="en-US" dirty="0"/>
          </a:p>
        </p:txBody>
      </p:sp>
      <p:sp>
        <p:nvSpPr>
          <p:cNvPr id="5" name="Content Placeholder 4">
            <a:extLst>
              <a:ext uri="{FF2B5EF4-FFF2-40B4-BE49-F238E27FC236}">
                <a16:creationId xmlns:a16="http://schemas.microsoft.com/office/drawing/2014/main" id="{013C1F11-286D-4486-8EFF-CFA8DA40AF55}"/>
              </a:ext>
            </a:extLst>
          </p:cNvPr>
          <p:cNvSpPr>
            <a:spLocks noGrp="1"/>
          </p:cNvSpPr>
          <p:nvPr>
            <p:ph sz="quarter" idx="12"/>
          </p:nvPr>
        </p:nvSpPr>
        <p:spPr>
          <a:xfrm>
            <a:off x="863602" y="1608011"/>
            <a:ext cx="7740650" cy="4440237"/>
          </a:xfrm>
        </p:spPr>
        <p:txBody>
          <a:bodyPr/>
          <a:lstStyle/>
          <a:p>
            <a:pPr>
              <a:spcAft>
                <a:spcPts val="500"/>
              </a:spcAft>
            </a:pPr>
            <a:r>
              <a:rPr lang="en-CA" dirty="0"/>
              <a:t>A TCP is a resource for registrants to contact to assist in protecting a client’s financial interests or assets when responding to circumstances of possible financial exploitation or concerns about a client’s mental capacity. </a:t>
            </a:r>
          </a:p>
          <a:p>
            <a:pPr>
              <a:spcAft>
                <a:spcPts val="500"/>
              </a:spcAft>
            </a:pPr>
            <a:r>
              <a:rPr lang="en-CA" dirty="0"/>
              <a:t>A registrant can also contact a TCP to confirm the client’s contact information or to make inquiries about the name and contact information of a legal representative of the client. </a:t>
            </a:r>
            <a:endParaRPr lang="en-CA" dirty="0">
              <a:solidFill>
                <a:srgbClr val="FF0000"/>
              </a:solidFill>
            </a:endParaRPr>
          </a:p>
          <a:p>
            <a:pPr>
              <a:spcAft>
                <a:spcPts val="500"/>
              </a:spcAft>
            </a:pPr>
            <a:r>
              <a:rPr lang="en-CA" dirty="0"/>
              <a:t>Clients should be encouraged to name as their TCP an individual who they trust, is mature and has the ability to communicate and engage in potentially difficult conversations with the registrant about the client’s personal situation. </a:t>
            </a:r>
          </a:p>
          <a:p>
            <a:r>
              <a:rPr lang="en-CA" dirty="0"/>
              <a:t>Unlike an attorney under a power of attorney, a TCP does not have the authority to transact on the client’s account or to make any other decision on behalf of the client.</a:t>
            </a:r>
          </a:p>
          <a:p>
            <a:endParaRPr lang="en-CA" dirty="0"/>
          </a:p>
          <a:p>
            <a:endParaRPr lang="en-CA" dirty="0"/>
          </a:p>
        </p:txBody>
      </p:sp>
    </p:spTree>
    <p:extLst>
      <p:ext uri="{BB962C8B-B14F-4D97-AF65-F5344CB8AC3E}">
        <p14:creationId xmlns:p14="http://schemas.microsoft.com/office/powerpoint/2010/main" val="3082157863"/>
      </p:ext>
    </p:extLst>
  </p:cSld>
  <p:clrMapOvr>
    <a:masterClrMapping/>
  </p:clrMapOvr>
</p:sld>
</file>

<file path=ppt/theme/theme1.xml><?xml version="1.0" encoding="utf-8"?>
<a:theme xmlns:a="http://schemas.openxmlformats.org/drawingml/2006/main" name="Office Theme">
  <a:themeElements>
    <a:clrScheme name="OSC PowerPoint Colors">
      <a:dk1>
        <a:srgbClr val="000000"/>
      </a:dk1>
      <a:lt1>
        <a:srgbClr val="FFFFFF"/>
      </a:lt1>
      <a:dk2>
        <a:srgbClr val="002C41"/>
      </a:dk2>
      <a:lt2>
        <a:srgbClr val="FFFFFF"/>
      </a:lt2>
      <a:accent1>
        <a:srgbClr val="00B6DE"/>
      </a:accent1>
      <a:accent2>
        <a:srgbClr val="3A6F8F"/>
      </a:accent2>
      <a:accent3>
        <a:srgbClr val="79C141"/>
      </a:accent3>
      <a:accent4>
        <a:srgbClr val="D8D2C9"/>
      </a:accent4>
      <a:accent5>
        <a:srgbClr val="717073"/>
      </a:accent5>
      <a:accent6>
        <a:srgbClr val="F58024"/>
      </a:accent6>
      <a:hlink>
        <a:srgbClr val="0563C1"/>
      </a:hlink>
      <a:folHlink>
        <a:srgbClr val="002060"/>
      </a:folHlink>
    </a:clrScheme>
    <a:fontScheme name="OSC1">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err="1" smtClean="0">
            <a:solidFill>
              <a:srgbClr val="7F7F7F"/>
            </a:solidFill>
          </a:defRPr>
        </a:defPPr>
      </a:lstStyle>
    </a:txDef>
  </a:objectDefaults>
  <a:extraClrSchemeLst/>
  <a:extLst>
    <a:ext uri="{05A4C25C-085E-4340-85A3-A5531E510DB2}">
      <thm15:themeFamily xmlns:thm15="http://schemas.microsoft.com/office/thememl/2012/main" name="OSC_June2017_PPT-Standard_template-v4.potx" id="{BF79D680-523F-B147-801B-FCBD22CDDE52}" vid="{ED1B546A-386A-CC48-9AD6-6D4D44AF34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26307</TotalTime>
  <Words>2850</Words>
  <Application>Microsoft Office PowerPoint</Application>
  <PresentationFormat>On-screen Show (4:3)</PresentationFormat>
  <Paragraphs>366</Paragraphs>
  <Slides>39</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Apercu Pro</vt:lpstr>
      <vt:lpstr>Arial</vt:lpstr>
      <vt:lpstr>Calibri</vt:lpstr>
      <vt:lpstr>Courier New</vt:lpstr>
      <vt:lpstr>Verdana</vt:lpstr>
      <vt:lpstr>WhitneyHTF-Bold</vt:lpstr>
      <vt:lpstr>Office Theme</vt:lpstr>
      <vt:lpstr>Regulatory Framework and Resources to  Enhance Protection of Older and Vulnerable Clients</vt:lpstr>
      <vt:lpstr>Disclaimer</vt:lpstr>
      <vt:lpstr>Background  </vt:lpstr>
      <vt:lpstr>Background What we set out to address </vt:lpstr>
      <vt:lpstr>Background </vt:lpstr>
      <vt:lpstr>Background  </vt:lpstr>
      <vt:lpstr>Regulatory Framework</vt:lpstr>
      <vt:lpstr>Background  </vt:lpstr>
      <vt:lpstr>What is the role of a TCP?</vt:lpstr>
      <vt:lpstr>Is there a prescribed form for collecting and updating TCP information?</vt:lpstr>
      <vt:lpstr>What if a client refuses to provide TCP information?</vt:lpstr>
      <vt:lpstr>Background  </vt:lpstr>
      <vt:lpstr>Temporary Holds</vt:lpstr>
      <vt:lpstr>Temporary Holds</vt:lpstr>
      <vt:lpstr>Conditions for Temporary Hold</vt:lpstr>
      <vt:lpstr>TCP and Temporary Holds</vt:lpstr>
      <vt:lpstr>Policies and Procedures</vt:lpstr>
      <vt:lpstr>Transition</vt:lpstr>
      <vt:lpstr>Background  </vt:lpstr>
      <vt:lpstr>PowerPoint Presentation</vt:lpstr>
      <vt:lpstr>Economic Rationality </vt:lpstr>
      <vt:lpstr>Rationality and the TCP</vt:lpstr>
      <vt:lpstr>Rationality and the TCP</vt:lpstr>
      <vt:lpstr>Bias vs Error</vt:lpstr>
      <vt:lpstr>Project Goals</vt:lpstr>
      <vt:lpstr>TCP Decision Map</vt:lpstr>
      <vt:lpstr>Biased Decision-Making</vt:lpstr>
      <vt:lpstr>Behavioural Interventions</vt:lpstr>
      <vt:lpstr>Experimental Design</vt:lpstr>
      <vt:lpstr>Control Form</vt:lpstr>
      <vt:lpstr>Control Form</vt:lpstr>
      <vt:lpstr>Experimental Results</vt:lpstr>
      <vt:lpstr>Experimental Results</vt:lpstr>
      <vt:lpstr>Evidence-Based Recommendations</vt:lpstr>
      <vt:lpstr>Background  </vt:lpstr>
      <vt:lpstr>White Label Materials</vt:lpstr>
      <vt:lpstr>White Label Materials</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Alberto Delbove</dc:creator>
  <cp:lastModifiedBy>Alizeh Khorasanee</cp:lastModifiedBy>
  <cp:revision>583</cp:revision>
  <cp:lastPrinted>2020-01-20T18:19:29Z</cp:lastPrinted>
  <dcterms:created xsi:type="dcterms:W3CDTF">2017-09-11T20:19:47Z</dcterms:created>
  <dcterms:modified xsi:type="dcterms:W3CDTF">2021-10-06T20:38:21Z</dcterms:modified>
</cp:coreProperties>
</file>